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0"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8" r:id="rId19"/>
    <p:sldId id="276" r:id="rId20"/>
    <p:sldId id="277" r:id="rId21"/>
    <p:sldId id="279" r:id="rId22"/>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CFA40D-0E75-4CCC-92C1-5B37BCB0CC34}" v="3" dt="2021-03-09T02:53:45.1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90" autoAdjust="0"/>
    <p:restoredTop sz="94660"/>
  </p:normalViewPr>
  <p:slideViewPr>
    <p:cSldViewPr snapToGrid="0">
      <p:cViewPr varScale="1">
        <p:scale>
          <a:sx n="104" d="100"/>
          <a:sy n="104" d="100"/>
        </p:scale>
        <p:origin x="232"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Wei Liu" userId="8782b92fcdeec3b0" providerId="LiveId" clId="{B1CFA40D-0E75-4CCC-92C1-5B37BCB0CC34}"/>
    <pc:docChg chg="custSel addSld modSld">
      <pc:chgData name="Li-Wei Liu" userId="8782b92fcdeec3b0" providerId="LiveId" clId="{B1CFA40D-0E75-4CCC-92C1-5B37BCB0CC34}" dt="2021-03-09T02:56:17.576" v="52" actId="20577"/>
      <pc:docMkLst>
        <pc:docMk/>
      </pc:docMkLst>
      <pc:sldChg chg="addSp modSp mod">
        <pc:chgData name="Li-Wei Liu" userId="8782b92fcdeec3b0" providerId="LiveId" clId="{B1CFA40D-0E75-4CCC-92C1-5B37BCB0CC34}" dt="2021-03-09T02:53:36.717" v="16" actId="20577"/>
        <pc:sldMkLst>
          <pc:docMk/>
          <pc:sldMk cId="1079757642" sldId="257"/>
        </pc:sldMkLst>
        <pc:spChg chg="add mod">
          <ac:chgData name="Li-Wei Liu" userId="8782b92fcdeec3b0" providerId="LiveId" clId="{B1CFA40D-0E75-4CCC-92C1-5B37BCB0CC34}" dt="2021-03-09T02:53:36.717" v="16" actId="20577"/>
          <ac:spMkLst>
            <pc:docMk/>
            <pc:sldMk cId="1079757642" sldId="257"/>
            <ac:spMk id="6" creationId="{66DCD1DA-78A0-4E33-81DC-BDD55FB842CC}"/>
          </ac:spMkLst>
        </pc:spChg>
      </pc:sldChg>
      <pc:sldChg chg="addSp modSp mod">
        <pc:chgData name="Li-Wei Liu" userId="8782b92fcdeec3b0" providerId="LiveId" clId="{B1CFA40D-0E75-4CCC-92C1-5B37BCB0CC34}" dt="2021-03-09T02:53:47.718" v="29" actId="20577"/>
        <pc:sldMkLst>
          <pc:docMk/>
          <pc:sldMk cId="2065068214" sldId="258"/>
        </pc:sldMkLst>
        <pc:spChg chg="add mod">
          <ac:chgData name="Li-Wei Liu" userId="8782b92fcdeec3b0" providerId="LiveId" clId="{B1CFA40D-0E75-4CCC-92C1-5B37BCB0CC34}" dt="2021-03-09T02:53:47.718" v="29" actId="20577"/>
          <ac:spMkLst>
            <pc:docMk/>
            <pc:sldMk cId="2065068214" sldId="258"/>
            <ac:spMk id="4" creationId="{2484D298-F3CC-4488-9E5C-85C656577DCB}"/>
          </ac:spMkLst>
        </pc:spChg>
      </pc:sldChg>
      <pc:sldChg chg="addSp modSp new mod modClrScheme chgLayout">
        <pc:chgData name="Li-Wei Liu" userId="8782b92fcdeec3b0" providerId="LiveId" clId="{B1CFA40D-0E75-4CCC-92C1-5B37BCB0CC34}" dt="2021-03-09T02:56:17.576" v="52" actId="20577"/>
        <pc:sldMkLst>
          <pc:docMk/>
          <pc:sldMk cId="1505636156" sldId="259"/>
        </pc:sldMkLst>
        <pc:spChg chg="add mod">
          <ac:chgData name="Li-Wei Liu" userId="8782b92fcdeec3b0" providerId="LiveId" clId="{B1CFA40D-0E75-4CCC-92C1-5B37BCB0CC34}" dt="2021-03-09T02:55:15.433" v="47" actId="20577"/>
          <ac:spMkLst>
            <pc:docMk/>
            <pc:sldMk cId="1505636156" sldId="259"/>
            <ac:spMk id="2" creationId="{6902C3B5-83FC-4761-AB28-3FD841AF4269}"/>
          </ac:spMkLst>
        </pc:spChg>
        <pc:spChg chg="add mod">
          <ac:chgData name="Li-Wei Liu" userId="8782b92fcdeec3b0" providerId="LiveId" clId="{B1CFA40D-0E75-4CCC-92C1-5B37BCB0CC34}" dt="2021-03-09T02:56:17.576" v="52" actId="20577"/>
          <ac:spMkLst>
            <pc:docMk/>
            <pc:sldMk cId="1505636156" sldId="259"/>
            <ac:spMk id="3" creationId="{CAE20FDA-24DA-4FB1-A6DB-88467FCB577F}"/>
          </ac:spMkLst>
        </pc:spChg>
      </pc:sldChg>
    </pc:docChg>
  </pc:docChgLst>
</pc:chgInfo>
</file>

<file path=ppt/media/image1.png>
</file>

<file path=ppt/media/image10.jpg>
</file>

<file path=ppt/media/image11.jpg>
</file>

<file path=ppt/media/image12.jpeg>
</file>

<file path=ppt/media/image13.jpeg>
</file>

<file path=ppt/media/image14.jpeg>
</file>

<file path=ppt/media/image15.jpg>
</file>

<file path=ppt/media/image16.jpg>
</file>

<file path=ppt/media/image17.jpg>
</file>

<file path=ppt/media/image18.jpeg>
</file>

<file path=ppt/media/image19.jpeg>
</file>

<file path=ppt/media/image2.png>
</file>

<file path=ppt/media/image20.jpg>
</file>

<file path=ppt/media/image21.jpeg>
</file>

<file path=ppt/media/image22.png>
</file>

<file path=ppt/media/image23.png>
</file>

<file path=ppt/media/image24.jpg>
</file>

<file path=ppt/media/image25.jpg>
</file>

<file path=ppt/media/image3.png>
</file>

<file path=ppt/media/image4.png>
</file>

<file path=ppt/media/image5.jpeg>
</file>

<file path=ppt/media/image6.jp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zh-TW" altLang="en-US"/>
              <a:t>按一下以編輯母片標題樣式</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dirty="0"/>
          </a:p>
        </p:txBody>
      </p:sp>
      <p:sp>
        <p:nvSpPr>
          <p:cNvPr id="4" name="Date Placeholder 3"/>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5914946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全景圖片 (含標題)">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29600727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標題與說明文字">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zh-TW" altLang="en-US"/>
              <a:t>按一下以編輯母片標題樣式</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640305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述 (含標題)">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zh-TW" altLang="en-US"/>
              <a:t>按一下以編輯母片標題樣式</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68A4A73-59BC-480F-A6D3-189484BAC227}" type="slidenum">
              <a:rPr lang="zh-TW" altLang="en-US" smtClean="0"/>
              <a:t>‹#›</a:t>
            </a:fld>
            <a:endParaRPr lang="zh-TW" alt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384124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zh-TW" altLang="en-US"/>
              <a:t>按一下以編輯母片標題樣式</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40172838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欄">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zh-TW" altLang="en-US"/>
              <a:t>按一下以編輯母片標題樣式</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3" name="Date Placeholder 2"/>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22262357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圖片欄">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zh-TW" altLang="en-US"/>
              <a:t>按一下以編輯母片標題樣式</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3" name="Date Placeholder 2"/>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22676268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zh-TW" altLang="en-US"/>
              <a:t>按一下以編輯母片標題樣式</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40328534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zh-TW" altLang="en-US"/>
              <a:t>按一下以編輯母片標題樣式</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23788727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zh-TW" altLang="en-US"/>
              <a:t>按一下以編輯母片標題樣式</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4159897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zh-TW" altLang="en-US"/>
              <a:t>按一下以編輯母片標題樣式</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3080970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zh-TW" altLang="en-US"/>
              <a:t>按一下以編輯母片標題樣式</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2270961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12" name="Content Placeholder 3"/>
          <p:cNvSpPr>
            <a:spLocks noGrp="1"/>
          </p:cNvSpPr>
          <p:nvPr>
            <p:ph sz="quarter" idx="13"/>
          </p:nvPr>
        </p:nvSpPr>
        <p:spPr>
          <a:xfrm>
            <a:off x="913774" y="3051012"/>
            <a:ext cx="5106027" cy="2740187"/>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13" name="Content Placeholder 5"/>
          <p:cNvSpPr>
            <a:spLocks noGrp="1"/>
          </p:cNvSpPr>
          <p:nvPr>
            <p:ph sz="quarter" idx="14"/>
          </p:nvPr>
        </p:nvSpPr>
        <p:spPr>
          <a:xfrm>
            <a:off x="6172200" y="3051012"/>
            <a:ext cx="5105401" cy="2740187"/>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3148202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2647078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4074882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zh-TW" altLang="en-US"/>
              <a:t>按一下以編輯母片標題樣式</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1490626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90F19814-C692-4BC1-8425-B80819A7E721}" type="datetimeFigureOut">
              <a:rPr lang="zh-TW" altLang="en-US" smtClean="0"/>
              <a:t>2021/3/29</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18664423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90F19814-C692-4BC1-8425-B80819A7E721}" type="datetimeFigureOut">
              <a:rPr lang="zh-TW" altLang="en-US" smtClean="0"/>
              <a:t>2021/3/29</a:t>
            </a:fld>
            <a:endParaRPr lang="zh-TW" alt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zh-TW" alt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268A4A73-59BC-480F-A6D3-189484BAC227}" type="slidenum">
              <a:rPr lang="zh-TW" altLang="en-US" smtClean="0"/>
              <a:t>‹#›</a:t>
            </a:fld>
            <a:endParaRPr lang="zh-TW" altLang="en-US"/>
          </a:p>
        </p:txBody>
      </p:sp>
    </p:spTree>
    <p:extLst>
      <p:ext uri="{BB962C8B-B14F-4D97-AF65-F5344CB8AC3E}">
        <p14:creationId xmlns:p14="http://schemas.microsoft.com/office/powerpoint/2010/main" val="36069973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0.jpg"/></Relationships>
</file>

<file path=ppt/slides/_rels/slide1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25.jpg"/><Relationship Id="rId4" Type="http://schemas.openxmlformats.org/officeDocument/2006/relationships/image" Target="../media/image24.jpg"/></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3000" b="-13000"/>
          </a:stretch>
        </a:blipFill>
        <a:effectLst/>
      </p:bgPr>
    </p:bg>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CE37919E-D4EC-489A-8C3A-77B333D99728}"/>
              </a:ext>
            </a:extLst>
          </p:cNvPr>
          <p:cNvSpPr>
            <a:spLocks noGrp="1"/>
          </p:cNvSpPr>
          <p:nvPr>
            <p:ph type="ctrTitle"/>
          </p:nvPr>
        </p:nvSpPr>
        <p:spPr/>
        <p:txBody>
          <a:bodyPr>
            <a:normAutofit/>
          </a:bodyPr>
          <a:lstStyle/>
          <a:p>
            <a:r>
              <a:rPr lang="zh-TW" altLang="en-US" b="1" dirty="0">
                <a:solidFill>
                  <a:srgbClr val="2B4D89"/>
                </a:solidFill>
                <a:latin typeface="微軟正黑體" panose="020B0604030504040204" pitchFamily="34" charset="-120"/>
                <a:ea typeface="微軟正黑體" panose="020B0604030504040204" pitchFamily="34" charset="-120"/>
              </a:rPr>
              <a:t>第三十二組小組專題紀錄</a:t>
            </a:r>
          </a:p>
        </p:txBody>
      </p:sp>
      <p:sp>
        <p:nvSpPr>
          <p:cNvPr id="5" name="副標題 4">
            <a:extLst>
              <a:ext uri="{FF2B5EF4-FFF2-40B4-BE49-F238E27FC236}">
                <a16:creationId xmlns:a16="http://schemas.microsoft.com/office/drawing/2014/main" id="{5A7E3CCE-C132-4FEE-BFD2-1E07336B93D3}"/>
              </a:ext>
            </a:extLst>
          </p:cNvPr>
          <p:cNvSpPr>
            <a:spLocks noGrp="1"/>
          </p:cNvSpPr>
          <p:nvPr>
            <p:ph type="subTitle" idx="1"/>
          </p:nvPr>
        </p:nvSpPr>
        <p:spPr/>
        <p:txBody>
          <a:bodyPr>
            <a:normAutofit fontScale="92500" lnSpcReduction="10000"/>
          </a:bodyPr>
          <a:lstStyle/>
          <a:p>
            <a:r>
              <a:rPr lang="en-US" altLang="zh-TW" b="1" dirty="0">
                <a:solidFill>
                  <a:srgbClr val="65463E"/>
                </a:solidFill>
                <a:latin typeface="微軟正黑體" panose="020B0604030504040204" pitchFamily="34" charset="-120"/>
                <a:ea typeface="微軟正黑體" panose="020B0604030504040204" pitchFamily="34" charset="-120"/>
              </a:rPr>
              <a:t>107370134</a:t>
            </a:r>
            <a:r>
              <a:rPr lang="zh-TW" altLang="en-US" b="1" dirty="0">
                <a:solidFill>
                  <a:srgbClr val="65463E"/>
                </a:solidFill>
                <a:latin typeface="微軟正黑體" panose="020B0604030504040204" pitchFamily="34" charset="-120"/>
                <a:ea typeface="微軟正黑體" panose="020B0604030504040204" pitchFamily="34" charset="-120"/>
              </a:rPr>
              <a:t> 林紀緯</a:t>
            </a:r>
            <a:endParaRPr lang="en-US" altLang="zh-TW" b="1" dirty="0">
              <a:solidFill>
                <a:srgbClr val="65463E"/>
              </a:solidFill>
              <a:latin typeface="微軟正黑體" panose="020B0604030504040204" pitchFamily="34" charset="-120"/>
              <a:ea typeface="微軟正黑體" panose="020B0604030504040204" pitchFamily="34" charset="-120"/>
            </a:endParaRPr>
          </a:p>
          <a:p>
            <a:r>
              <a:rPr lang="en-US" altLang="zh-TW" b="1" dirty="0">
                <a:solidFill>
                  <a:srgbClr val="65463E"/>
                </a:solidFill>
                <a:latin typeface="微軟正黑體" panose="020B0604030504040204" pitchFamily="34" charset="-120"/>
                <a:ea typeface="微軟正黑體" panose="020B0604030504040204" pitchFamily="34" charset="-120"/>
              </a:rPr>
              <a:t>108AB0008</a:t>
            </a:r>
            <a:r>
              <a:rPr lang="zh-TW" altLang="en-US" b="1" dirty="0">
                <a:solidFill>
                  <a:srgbClr val="65463E"/>
                </a:solidFill>
                <a:latin typeface="微軟正黑體" panose="020B0604030504040204" pitchFamily="34" charset="-120"/>
                <a:ea typeface="微軟正黑體" panose="020B0604030504040204" pitchFamily="34" charset="-120"/>
              </a:rPr>
              <a:t> 江大衞</a:t>
            </a:r>
            <a:endParaRPr lang="en-US" altLang="zh-TW" b="1" dirty="0">
              <a:solidFill>
                <a:srgbClr val="65463E"/>
              </a:solidFill>
              <a:latin typeface="微軟正黑體" panose="020B0604030504040204" pitchFamily="34" charset="-120"/>
              <a:ea typeface="微軟正黑體" panose="020B0604030504040204" pitchFamily="34" charset="-120"/>
            </a:endParaRPr>
          </a:p>
          <a:p>
            <a:r>
              <a:rPr lang="en-US" altLang="zh-TW" b="1" dirty="0">
                <a:solidFill>
                  <a:srgbClr val="65463E"/>
                </a:solidFill>
                <a:latin typeface="微軟正黑體" panose="020B0604030504040204" pitchFamily="34" charset="-120"/>
                <a:ea typeface="微軟正黑體" panose="020B0604030504040204" pitchFamily="34" charset="-120"/>
              </a:rPr>
              <a:t>108820016</a:t>
            </a:r>
            <a:r>
              <a:rPr lang="zh-TW" altLang="en-US" b="1" dirty="0">
                <a:solidFill>
                  <a:srgbClr val="65463E"/>
                </a:solidFill>
                <a:latin typeface="微軟正黑體" panose="020B0604030504040204" pitchFamily="34" charset="-120"/>
                <a:ea typeface="微軟正黑體" panose="020B0604030504040204" pitchFamily="34" charset="-120"/>
              </a:rPr>
              <a:t> 郭梓琳</a:t>
            </a:r>
          </a:p>
        </p:txBody>
      </p:sp>
      <p:pic>
        <p:nvPicPr>
          <p:cNvPr id="3" name="圖片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13606" y="2825075"/>
            <a:ext cx="2001151" cy="1125647"/>
          </a:xfrm>
          <a:prstGeom prst="rect">
            <a:avLst/>
          </a:prstGeom>
          <a:ln>
            <a:noFill/>
          </a:ln>
          <a:effectLst>
            <a:outerShdw blurRad="292100" dist="139700" dir="2700000" algn="tl" rotWithShape="0">
              <a:srgbClr val="333333">
                <a:alpha val="65000"/>
              </a:srgbClr>
            </a:outerShdw>
          </a:effectLst>
        </p:spPr>
      </p:pic>
      <p:pic>
        <p:nvPicPr>
          <p:cNvPr id="8" name="圖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85915" y="2632825"/>
            <a:ext cx="1510145" cy="151014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936136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題目二－利用霍夫線分辨出磁磚邊緣</a:t>
            </a:r>
            <a:endParaRPr lang="zh-TW" altLang="en-US" dirty="0"/>
          </a:p>
        </p:txBody>
      </p:sp>
      <p:sp>
        <p:nvSpPr>
          <p:cNvPr id="3" name="內容版面配置區 2"/>
          <p:cNvSpPr>
            <a:spLocks noGrp="1"/>
          </p:cNvSpPr>
          <p:nvPr>
            <p:ph sz="quarter" idx="13"/>
          </p:nvPr>
        </p:nvSpPr>
        <p:spPr>
          <a:xfrm>
            <a:off x="1123834" y="2358779"/>
            <a:ext cx="10142153" cy="3424107"/>
          </a:xfrm>
        </p:spPr>
        <p:txBody>
          <a:bodyPr>
            <a:normAutofit/>
          </a:bodyPr>
          <a:lstStyle/>
          <a:p>
            <a:r>
              <a:rPr lang="zh-TW" altLang="en-US" sz="1800" b="1" dirty="0">
                <a:ea typeface="微軟正黑體" panose="020B0604030504040204" pitchFamily="34" charset="-120"/>
              </a:rPr>
              <a:t>灰階、二值化、膨脹、侵蝕後的圖片</a:t>
            </a:r>
            <a:endParaRPr lang="en-US" altLang="zh-TW" sz="1800" b="1" dirty="0">
              <a:ea typeface="微軟正黑體" panose="020B0604030504040204" pitchFamily="34" charset="-120"/>
            </a:endParaRPr>
          </a:p>
          <a:p>
            <a:pPr marL="0" indent="0">
              <a:buNone/>
            </a:pPr>
            <a:r>
              <a:rPr lang="zh-TW" altLang="en-US" sz="1800" b="1" dirty="0">
                <a:ea typeface="微軟正黑體" panose="020B0604030504040204" pitchFamily="34" charset="-120"/>
              </a:rPr>
              <a:t>（右圖）</a:t>
            </a:r>
          </a:p>
          <a:p>
            <a:endParaRPr lang="zh-TW" altLang="en-US" sz="1800" b="1" dirty="0">
              <a:ea typeface="微軟正黑體" panose="020B0604030504040204" pitchFamily="34" charset="-120"/>
            </a:endParaRPr>
          </a:p>
        </p:txBody>
      </p:sp>
      <p:pic>
        <p:nvPicPr>
          <p:cNvPr id="7" name="圖片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620375" y="759967"/>
            <a:ext cx="818284" cy="1454727"/>
          </a:xfrm>
          <a:prstGeom prst="rect">
            <a:avLst/>
          </a:prstGeom>
          <a:ln>
            <a:noFill/>
          </a:ln>
          <a:effectLst>
            <a:outerShdw blurRad="292100" dist="139700" dir="2700000" algn="tl" rotWithShape="0">
              <a:srgbClr val="333333">
                <a:alpha val="65000"/>
              </a:srgbClr>
            </a:outerShdw>
          </a:effectLst>
        </p:spPr>
      </p:pic>
      <p:pic>
        <p:nvPicPr>
          <p:cNvPr id="5" name="圖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24176" y="2214695"/>
            <a:ext cx="2125565" cy="377878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23577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題目二－利用霍夫線分辨出磁磚邊緣</a:t>
            </a:r>
            <a:endParaRPr lang="zh-TW" altLang="en-US" dirty="0"/>
          </a:p>
        </p:txBody>
      </p:sp>
      <p:sp>
        <p:nvSpPr>
          <p:cNvPr id="3" name="內容版面配置區 2"/>
          <p:cNvSpPr>
            <a:spLocks noGrp="1"/>
          </p:cNvSpPr>
          <p:nvPr>
            <p:ph sz="quarter" idx="13"/>
          </p:nvPr>
        </p:nvSpPr>
        <p:spPr>
          <a:xfrm>
            <a:off x="1123834" y="2358779"/>
            <a:ext cx="10142153" cy="3424107"/>
          </a:xfrm>
        </p:spPr>
        <p:txBody>
          <a:bodyPr>
            <a:normAutofit/>
          </a:bodyPr>
          <a:lstStyle/>
          <a:p>
            <a:r>
              <a:rPr lang="zh-TW" altLang="en-US" sz="1800" b="1" dirty="0">
                <a:ea typeface="微軟正黑體" panose="020B0604030504040204" pitchFamily="34" charset="-120"/>
              </a:rPr>
              <a:t>正確答案</a:t>
            </a:r>
          </a:p>
        </p:txBody>
      </p:sp>
      <p:pic>
        <p:nvPicPr>
          <p:cNvPr id="7" name="圖片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620375" y="759967"/>
            <a:ext cx="818284" cy="1454727"/>
          </a:xfrm>
          <a:prstGeom prst="rect">
            <a:avLst/>
          </a:prstGeom>
          <a:ln>
            <a:noFill/>
          </a:ln>
          <a:effectLst>
            <a:outerShdw blurRad="292100" dist="139700" dir="2700000" algn="tl" rotWithShape="0">
              <a:srgbClr val="333333">
                <a:alpha val="65000"/>
              </a:srgbClr>
            </a:outerShdw>
          </a:effectLst>
        </p:spPr>
      </p:pic>
      <p:pic>
        <p:nvPicPr>
          <p:cNvPr id="5" name="圖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6736" y="2214694"/>
            <a:ext cx="2439664" cy="4337182"/>
          </a:xfrm>
          <a:prstGeom prst="rect">
            <a:avLst/>
          </a:prstGeom>
          <a:ln>
            <a:noFill/>
          </a:ln>
          <a:effectLst>
            <a:outerShdw blurRad="292100" dist="139700" dir="2700000" algn="tl" rotWithShape="0">
              <a:srgbClr val="333333">
                <a:alpha val="65000"/>
              </a:srgbClr>
            </a:outerShdw>
          </a:effectLst>
        </p:spPr>
      </p:pic>
      <p:sp>
        <p:nvSpPr>
          <p:cNvPr id="6" name="文字方塊 5"/>
          <p:cNvSpPr txBox="1"/>
          <p:nvPr/>
        </p:nvSpPr>
        <p:spPr>
          <a:xfrm>
            <a:off x="6916189" y="2358779"/>
            <a:ext cx="4075478" cy="3136243"/>
          </a:xfrm>
          <a:prstGeom prst="rect">
            <a:avLst/>
          </a:prstGeom>
          <a:noFill/>
        </p:spPr>
        <p:txBody>
          <a:bodyPr wrap="square" rtlCol="0">
            <a:spAutoFit/>
          </a:bodyPr>
          <a:lstStyle/>
          <a:p>
            <a:pPr marL="228600" indent="-228600">
              <a:lnSpc>
                <a:spcPct val="120000"/>
              </a:lnSpc>
              <a:spcBef>
                <a:spcPts val="1000"/>
              </a:spcBef>
              <a:buClr>
                <a:schemeClr val="tx1"/>
              </a:buClr>
              <a:buFont typeface="Arial" panose="020B0604020202020204" pitchFamily="34" charset="0"/>
              <a:buChar char="•"/>
            </a:pPr>
            <a:r>
              <a:rPr lang="zh-TW" altLang="en-US" b="1" cap="all" dirty="0">
                <a:ea typeface="微軟正黑體" panose="020B0604030504040204" pitchFamily="34" charset="-120"/>
              </a:rPr>
              <a:t>困難：</a:t>
            </a:r>
            <a:endParaRPr lang="en-US" altLang="zh-TW" b="1" cap="all" dirty="0">
              <a:ea typeface="微軟正黑體" panose="020B0604030504040204" pitchFamily="34" charset="-120"/>
            </a:endParaRPr>
          </a:p>
          <a:p>
            <a:pPr>
              <a:lnSpc>
                <a:spcPct val="120000"/>
              </a:lnSpc>
              <a:spcBef>
                <a:spcPts val="1000"/>
              </a:spcBef>
              <a:buClr>
                <a:schemeClr val="tx1"/>
              </a:buClr>
            </a:pPr>
            <a:r>
              <a:rPr lang="zh-TW" altLang="en-US" b="1" cap="all" dirty="0">
                <a:ea typeface="微軟正黑體" panose="020B0604030504040204" pitchFamily="34" charset="-120"/>
              </a:rPr>
              <a:t>一開始不知道 </a:t>
            </a:r>
            <a:r>
              <a:rPr lang="en-US" altLang="zh-TW" b="1" cap="all" dirty="0" err="1">
                <a:ea typeface="微軟正黑體" panose="020B0604030504040204" pitchFamily="34" charset="-120"/>
              </a:rPr>
              <a:t>hough</a:t>
            </a:r>
            <a:r>
              <a:rPr lang="en-US" altLang="zh-TW" b="1" cap="all" dirty="0">
                <a:ea typeface="微軟正黑體" panose="020B0604030504040204" pitchFamily="34" charset="-120"/>
              </a:rPr>
              <a:t> line</a:t>
            </a:r>
            <a:r>
              <a:rPr lang="zh-TW" altLang="en-US" b="1" cap="all" dirty="0">
                <a:ea typeface="微軟正黑體" panose="020B0604030504040204" pitchFamily="34" charset="-120"/>
              </a:rPr>
              <a:t>是偵測白色的部分，所以畫出來的線很多又雜。</a:t>
            </a:r>
          </a:p>
          <a:p>
            <a:pPr>
              <a:lnSpc>
                <a:spcPct val="120000"/>
              </a:lnSpc>
              <a:spcBef>
                <a:spcPts val="1000"/>
              </a:spcBef>
              <a:buClr>
                <a:schemeClr val="tx1"/>
              </a:buClr>
            </a:pPr>
            <a:r>
              <a:rPr lang="zh-TW" altLang="en-US" b="1" cap="all" dirty="0">
                <a:ea typeface="微軟正黑體" panose="020B0604030504040204" pitchFamily="34" charset="-120"/>
              </a:rPr>
              <a:t>嘗試很久才發現要改為黑白相反，後來把二值化改為</a:t>
            </a:r>
            <a:r>
              <a:rPr lang="en-US" altLang="zh-TW" b="1" cap="all" dirty="0">
                <a:ea typeface="微軟正黑體" panose="020B0604030504040204" pitchFamily="34" charset="-120"/>
              </a:rPr>
              <a:t>BINARY_INV</a:t>
            </a:r>
            <a:r>
              <a:rPr lang="zh-TW" altLang="en-US" b="1" cap="all" dirty="0">
                <a:ea typeface="微軟正黑體" panose="020B0604030504040204" pitchFamily="34" charset="-120"/>
              </a:rPr>
              <a:t>就可以了。</a:t>
            </a:r>
          </a:p>
          <a:p>
            <a:pPr>
              <a:lnSpc>
                <a:spcPct val="120000"/>
              </a:lnSpc>
              <a:spcBef>
                <a:spcPts val="1000"/>
              </a:spcBef>
              <a:buClr>
                <a:schemeClr val="tx1"/>
              </a:buClr>
            </a:pPr>
            <a:r>
              <a:rPr lang="en-US" altLang="zh-TW" b="1" cap="all" dirty="0">
                <a:ea typeface="微軟正黑體" panose="020B0604030504040204" pitchFamily="34" charset="-120"/>
              </a:rPr>
              <a:t> </a:t>
            </a:r>
            <a:r>
              <a:rPr lang="en-US" altLang="zh-TW" b="1" cap="all" dirty="0" err="1">
                <a:ea typeface="微軟正黑體" panose="020B0604030504040204" pitchFamily="34" charset="-120"/>
              </a:rPr>
              <a:t>HoughLines</a:t>
            </a:r>
            <a:r>
              <a:rPr lang="zh-TW" altLang="en-US" b="1" cap="all" dirty="0">
                <a:ea typeface="微軟正黑體" panose="020B0604030504040204" pitchFamily="34" charset="-120"/>
              </a:rPr>
              <a:t>是存</a:t>
            </a:r>
            <a:r>
              <a:rPr lang="en-US" altLang="zh-TW" b="1" cap="all" dirty="0">
                <a:ea typeface="微軟正黑體" panose="020B0604030504040204" pitchFamily="34" charset="-120"/>
              </a:rPr>
              <a:t>(</a:t>
            </a:r>
            <a:r>
              <a:rPr lang="en-US" altLang="zh-TW" b="1" cap="all" dirty="0" err="1">
                <a:ea typeface="微軟正黑體" panose="020B0604030504040204" pitchFamily="34" charset="-120"/>
              </a:rPr>
              <a:t>r,θ</a:t>
            </a:r>
            <a:r>
              <a:rPr lang="en-US" altLang="zh-TW" b="1" cap="all" dirty="0">
                <a:ea typeface="微軟正黑體" panose="020B0604030504040204" pitchFamily="34" charset="-120"/>
              </a:rPr>
              <a:t>)</a:t>
            </a:r>
            <a:r>
              <a:rPr lang="zh-TW" altLang="en-US" b="1" cap="all" dirty="0">
                <a:ea typeface="微軟正黑體" panose="020B0604030504040204" pitchFamily="34" charset="-120"/>
              </a:rPr>
              <a:t>值，不太確定如何轉換為直角坐標，就上網查了資料，找到上面的解法。</a:t>
            </a:r>
          </a:p>
        </p:txBody>
      </p:sp>
    </p:spTree>
    <p:extLst>
      <p:ext uri="{BB962C8B-B14F-4D97-AF65-F5344CB8AC3E}">
        <p14:creationId xmlns:p14="http://schemas.microsoft.com/office/powerpoint/2010/main" val="2101011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題目三－辨識硬幣與鈔票種類</a:t>
            </a:r>
            <a:endParaRPr lang="zh-TW" altLang="en-US" dirty="0"/>
          </a:p>
        </p:txBody>
      </p:sp>
      <p:sp>
        <p:nvSpPr>
          <p:cNvPr id="3" name="內容版面配置區 2"/>
          <p:cNvSpPr>
            <a:spLocks noGrp="1"/>
          </p:cNvSpPr>
          <p:nvPr>
            <p:ph sz="quarter" idx="13"/>
          </p:nvPr>
        </p:nvSpPr>
        <p:spPr>
          <a:xfrm>
            <a:off x="913774" y="2367092"/>
            <a:ext cx="10363826" cy="4008770"/>
          </a:xfrm>
        </p:spPr>
        <p:txBody>
          <a:bodyPr>
            <a:normAutofit/>
          </a:bodyPr>
          <a:lstStyle/>
          <a:p>
            <a:r>
              <a:rPr lang="zh-TW" altLang="en-US" sz="1800" b="1" dirty="0">
                <a:ea typeface="微軟正黑體" panose="020B0604030504040204" pitchFamily="34" charset="-120"/>
              </a:rPr>
              <a:t>圖片大小不可以超過 </a:t>
            </a:r>
            <a:r>
              <a:rPr lang="en-US" altLang="zh-TW" sz="1800" b="1" dirty="0">
                <a:ea typeface="微軟正黑體" panose="020B0604030504040204" pitchFamily="34" charset="-120"/>
              </a:rPr>
              <a:t>1000 </a:t>
            </a:r>
            <a:r>
              <a:rPr lang="zh-TW" altLang="en-US" sz="1800" b="1" dirty="0">
                <a:ea typeface="微軟正黑體" panose="020B0604030504040204" pitchFamily="34" charset="-120"/>
              </a:rPr>
              <a:t>像素，所以我們先 </a:t>
            </a:r>
            <a:r>
              <a:rPr lang="en-US" altLang="zh-TW" sz="1800" b="1" dirty="0">
                <a:solidFill>
                  <a:srgbClr val="FF0000"/>
                </a:solidFill>
                <a:ea typeface="微軟正黑體" panose="020B0604030504040204" pitchFamily="34" charset="-120"/>
              </a:rPr>
              <a:t>cv2.resize</a:t>
            </a:r>
          </a:p>
          <a:p>
            <a:r>
              <a:rPr lang="zh-TW" altLang="en-US" sz="1800" b="1" dirty="0">
                <a:ea typeface="微軟正黑體" panose="020B0604030504040204" pitchFamily="34" charset="-120"/>
              </a:rPr>
              <a:t>再來進行二值化，因為如果沒有二值化後面所有東西都不能做</a:t>
            </a:r>
          </a:p>
          <a:p>
            <a:r>
              <a:rPr lang="zh-TW" altLang="en-US" sz="1800" b="1" dirty="0">
                <a:ea typeface="微軟正黑體" panose="020B0604030504040204" pitchFamily="34" charset="-120"/>
              </a:rPr>
              <a:t>查看圖片，發現還是有很多白點散布在硬幣與鈔票的旁邊，因此先侵蝕</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侵蝕完畢後，發現硬幣與鈔票的邊界有點變形，在做膨脹</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再來連通物件，</a:t>
            </a:r>
            <a:r>
              <a:rPr lang="en-US" altLang="zh-TW" sz="1800" b="1" dirty="0">
                <a:solidFill>
                  <a:srgbClr val="FF0000"/>
                </a:solidFill>
                <a:ea typeface="微軟正黑體" panose="020B0604030504040204" pitchFamily="34" charset="-120"/>
              </a:rPr>
              <a:t>print(stat)</a:t>
            </a:r>
          </a:p>
          <a:p>
            <a:r>
              <a:rPr lang="zh-TW" altLang="en-US" sz="1800" b="1" dirty="0">
                <a:ea typeface="微軟正黑體" panose="020B0604030504040204" pitchFamily="34" charset="-120"/>
              </a:rPr>
              <a:t>由於是極座標，因此我們要在轉換成直角座標</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確認沒有後，將每種硬幣與鈔票畫線</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輸出答案</a:t>
            </a:r>
          </a:p>
        </p:txBody>
      </p:sp>
      <p:pic>
        <p:nvPicPr>
          <p:cNvPr id="4" name="圖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7786" y="906760"/>
            <a:ext cx="2286999" cy="128643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6237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1157752" y="3049688"/>
            <a:ext cx="1109768" cy="3607724"/>
          </a:xfrm>
        </p:spPr>
        <p:txBody>
          <a:bodyPr vert="eaVert">
            <a:normAutofit/>
          </a:bodyPr>
          <a:lstStyle/>
          <a:p>
            <a:pPr algn="l"/>
            <a:r>
              <a:rPr lang="zh-TW" altLang="en-US" sz="2000" b="1" dirty="0">
                <a:solidFill>
                  <a:srgbClr val="65463E"/>
                </a:solidFill>
                <a:latin typeface="微軟正黑體" panose="020B0604030504040204" pitchFamily="34" charset="-120"/>
                <a:ea typeface="微軟正黑體" panose="020B0604030504040204" pitchFamily="34" charset="-120"/>
              </a:rPr>
              <a:t>　辨識硬幣與鈔票種類</a:t>
            </a:r>
            <a:br>
              <a:rPr lang="en-US" altLang="zh-TW" sz="2000" b="1" dirty="0">
                <a:solidFill>
                  <a:srgbClr val="65463E"/>
                </a:solidFill>
                <a:latin typeface="微軟正黑體" panose="020B0604030504040204" pitchFamily="34" charset="-120"/>
                <a:ea typeface="微軟正黑體" panose="020B0604030504040204" pitchFamily="34" charset="-120"/>
              </a:rPr>
            </a:br>
            <a:r>
              <a:rPr lang="zh-TW" altLang="en-US" sz="2000" b="1" dirty="0">
                <a:solidFill>
                  <a:srgbClr val="65463E"/>
                </a:solidFill>
                <a:latin typeface="微軟正黑體" panose="020B0604030504040204" pitchFamily="34" charset="-120"/>
                <a:ea typeface="微軟正黑體" panose="020B0604030504040204" pitchFamily="34" charset="-120"/>
              </a:rPr>
              <a:t>題目三</a:t>
            </a:r>
            <a:endParaRPr lang="zh-TW" altLang="en-US" sz="2000" dirty="0"/>
          </a:p>
        </p:txBody>
      </p:sp>
      <p:pic>
        <p:nvPicPr>
          <p:cNvPr id="5" name="內容版面配置區 4"/>
          <p:cNvPicPr>
            <a:picLocks noGrp="1" noChangeAspect="1"/>
          </p:cNvPicPr>
          <p:nvPr>
            <p:ph sz="quarter" idx="13"/>
          </p:nvPr>
        </p:nvPicPr>
        <p:blipFill>
          <a:blip r:embed="rId3" cstate="hqprint">
            <a:extLst>
              <a:ext uri="{28A0092B-C50C-407E-A947-70E740481C1C}">
                <a14:useLocalDpi xmlns:a14="http://schemas.microsoft.com/office/drawing/2010/main" val="0"/>
              </a:ext>
            </a:extLst>
          </a:blip>
          <a:stretch>
            <a:fillRect/>
          </a:stretch>
        </p:blipFill>
        <p:spPr>
          <a:xfrm>
            <a:off x="856211" y="1626394"/>
            <a:ext cx="2054398" cy="1155599"/>
          </a:xfrm>
          <a:prstGeom prst="rect">
            <a:avLst/>
          </a:prstGeom>
          <a:ln>
            <a:noFill/>
          </a:ln>
          <a:effectLst>
            <a:outerShdw blurRad="292100" dist="139700" dir="2700000" algn="tl" rotWithShape="0">
              <a:srgbClr val="333333">
                <a:alpha val="65000"/>
              </a:srgbClr>
            </a:outerShdw>
          </a:effectLst>
        </p:spPr>
      </p:pic>
      <p:sp>
        <p:nvSpPr>
          <p:cNvPr id="6" name="Rectangle 2"/>
          <p:cNvSpPr>
            <a:spLocks noChangeArrowheads="1"/>
          </p:cNvSpPr>
          <p:nvPr/>
        </p:nvSpPr>
        <p:spPr bwMode="auto">
          <a:xfrm>
            <a:off x="3591099" y="301826"/>
            <a:ext cx="4621458" cy="6355586"/>
          </a:xfrm>
          <a:prstGeom prst="rect">
            <a:avLst/>
          </a:prstGeom>
          <a:solidFill>
            <a:srgbClr val="2D2D2D"/>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700" b="0" i="0" u="none" strike="noStrike" cap="none" normalizeH="0" dirty="0">
                <a:ln>
                  <a:noFill/>
                </a:ln>
                <a:solidFill>
                  <a:srgbClr val="66D9EF"/>
                </a:solidFill>
                <a:effectLst/>
                <a:latin typeface="Consolas" panose="020B0609020204030204" pitchFamily="49" charset="0"/>
              </a:rPr>
              <a:t>import</a:t>
            </a:r>
            <a:r>
              <a:rPr kumimoji="0" lang="zh-TW" altLang="zh-TW" sz="700" b="0" i="0" u="none" strike="noStrike" cap="none" normalizeH="0" dirty="0">
                <a:ln>
                  <a:noFill/>
                </a:ln>
                <a:solidFill>
                  <a:srgbClr val="DEDEDE"/>
                </a:solidFill>
                <a:effectLst/>
                <a:latin typeface="Consolas" panose="020B0609020204030204" pitchFamily="49" charset="0"/>
              </a:rPr>
              <a:t> cv2</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66D9EF"/>
                </a:solidFill>
                <a:effectLst/>
                <a:latin typeface="Consolas" panose="020B0609020204030204" pitchFamily="49" charset="0"/>
              </a:rPr>
              <a:t>import</a:t>
            </a:r>
            <a:r>
              <a:rPr kumimoji="0" lang="zh-TW" altLang="zh-TW" sz="700" b="0" i="0" u="none" strike="noStrike" cap="none" normalizeH="0" dirty="0">
                <a:ln>
                  <a:noFill/>
                </a:ln>
                <a:solidFill>
                  <a:srgbClr val="DEDEDE"/>
                </a:solidFill>
                <a:effectLst/>
                <a:latin typeface="Consolas" panose="020B0609020204030204" pitchFamily="49" charset="0"/>
              </a:rPr>
              <a:t> numpy </a:t>
            </a:r>
            <a:r>
              <a:rPr kumimoji="0" lang="zh-TW" altLang="zh-TW" sz="700" b="0" i="0" u="none" strike="noStrike" cap="none" normalizeH="0" dirty="0">
                <a:ln>
                  <a:noFill/>
                </a:ln>
                <a:solidFill>
                  <a:srgbClr val="66D9EF"/>
                </a:solidFill>
                <a:effectLst/>
                <a:latin typeface="Consolas" panose="020B0609020204030204" pitchFamily="49" charset="0"/>
              </a:rPr>
              <a:t>as</a:t>
            </a:r>
            <a:r>
              <a:rPr kumimoji="0" lang="zh-TW" altLang="zh-TW" sz="700" b="0" i="0" u="none" strike="noStrike" cap="none" normalizeH="0" dirty="0">
                <a:ln>
                  <a:noFill/>
                </a:ln>
                <a:solidFill>
                  <a:srgbClr val="DEDEDE"/>
                </a:solidFill>
                <a:effectLst/>
                <a:latin typeface="Consolas" panose="020B0609020204030204" pitchFamily="49" charset="0"/>
              </a:rPr>
              <a:t> np</a:t>
            </a:r>
            <a:br>
              <a:rPr kumimoji="0" lang="zh-TW" altLang="zh-TW" sz="700" b="0" i="0" u="none" strike="noStrike" cap="none" normalizeH="0" dirty="0">
                <a:ln>
                  <a:noFill/>
                </a:ln>
                <a:solidFill>
                  <a:srgbClr val="DEDEDE"/>
                </a:solidFill>
                <a:effectLst/>
                <a:latin typeface="Consolas" panose="020B0609020204030204" pitchFamily="49" charset="0"/>
              </a:rPr>
            </a:b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img = cv2.imread("../pic/coin2.jpg") </a:t>
            </a:r>
            <a:r>
              <a:rPr kumimoji="0" lang="zh-TW" altLang="zh-TW" sz="700" b="0" i="0" u="none" strike="noStrike" cap="none" normalizeH="0" dirty="0">
                <a:ln>
                  <a:noFill/>
                </a:ln>
                <a:solidFill>
                  <a:srgbClr val="99CC99"/>
                </a:solidFill>
                <a:effectLst/>
                <a:latin typeface="Consolas" panose="020B0609020204030204" pitchFamily="49" charset="0"/>
              </a:rPr>
              <a:t>#輸入資料</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h, w, ch = img.shape </a:t>
            </a:r>
            <a:r>
              <a:rPr kumimoji="0" lang="zh-TW" altLang="zh-TW" sz="700" b="0" i="0" u="none" strike="noStrike" cap="none" normalizeH="0" dirty="0">
                <a:ln>
                  <a:noFill/>
                </a:ln>
                <a:solidFill>
                  <a:srgbClr val="99CC99"/>
                </a:solidFill>
                <a:effectLst/>
                <a:latin typeface="Consolas" panose="020B0609020204030204" pitchFamily="49" charset="0"/>
              </a:rPr>
              <a:t>#圖片高、寬、通道</a:t>
            </a:r>
            <a:br>
              <a:rPr kumimoji="0" lang="zh-TW" altLang="zh-TW" sz="700" b="0" i="0" u="none" strike="noStrike" cap="none" normalizeH="0" dirty="0">
                <a:ln>
                  <a:noFill/>
                </a:ln>
                <a:solidFill>
                  <a:srgbClr val="DEDEDE"/>
                </a:solidFill>
                <a:effectLst/>
                <a:latin typeface="Consolas" panose="020B0609020204030204" pitchFamily="49" charset="0"/>
              </a:rPr>
            </a:b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img = cv2.resize(img, (w//</a:t>
            </a:r>
            <a:r>
              <a:rPr kumimoji="0" lang="zh-TW" altLang="zh-TW" sz="700" b="0" i="0" u="none" strike="noStrike" cap="none" normalizeH="0" dirty="0">
                <a:ln>
                  <a:noFill/>
                </a:ln>
                <a:solidFill>
                  <a:srgbClr val="CC99CC"/>
                </a:solidFill>
                <a:effectLst/>
                <a:latin typeface="Consolas" panose="020B0609020204030204" pitchFamily="49" charset="0"/>
              </a:rPr>
              <a:t>5</a:t>
            </a:r>
            <a:r>
              <a:rPr kumimoji="0" lang="zh-TW" altLang="zh-TW" sz="700" b="0" i="0" u="none" strike="noStrike" cap="none" normalizeH="0" dirty="0">
                <a:ln>
                  <a:noFill/>
                </a:ln>
                <a:solidFill>
                  <a:srgbClr val="DEDEDE"/>
                </a:solidFill>
                <a:effectLst/>
                <a:latin typeface="Consolas" panose="020B0609020204030204" pitchFamily="49" charset="0"/>
              </a:rPr>
              <a:t>, h//</a:t>
            </a:r>
            <a:r>
              <a:rPr kumimoji="0" lang="zh-TW" altLang="zh-TW" sz="700" b="0" i="0" u="none" strike="noStrike" cap="none" normalizeH="0" dirty="0">
                <a:ln>
                  <a:noFill/>
                </a:ln>
                <a:solidFill>
                  <a:srgbClr val="CC99CC"/>
                </a:solidFill>
                <a:effectLst/>
                <a:latin typeface="Consolas" panose="020B0609020204030204" pitchFamily="49" charset="0"/>
              </a:rPr>
              <a:t>5</a:t>
            </a:r>
            <a:r>
              <a:rPr kumimoji="0" lang="zh-TW" altLang="zh-TW" sz="700" b="0" i="0" u="none" strike="noStrike" cap="none" normalizeH="0" dirty="0">
                <a:ln>
                  <a:noFill/>
                </a:ln>
                <a:solidFill>
                  <a:srgbClr val="DEDEDE"/>
                </a:solidFill>
                <a:effectLst/>
                <a:latin typeface="Consolas" panose="020B0609020204030204" pitchFamily="49" charset="0"/>
              </a:rPr>
              <a:t>), interpolation=cv2.INTER_NEAREST) </a:t>
            </a:r>
            <a:r>
              <a:rPr kumimoji="0" lang="zh-TW" altLang="zh-TW" sz="700" b="0" i="0" u="none" strike="noStrike" cap="none" normalizeH="0" dirty="0">
                <a:ln>
                  <a:noFill/>
                </a:ln>
                <a:solidFill>
                  <a:srgbClr val="99CC99"/>
                </a:solidFill>
                <a:effectLst/>
                <a:latin typeface="Consolas" panose="020B0609020204030204" pitchFamily="49" charset="0"/>
              </a:rPr>
              <a:t>#important</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99CC99"/>
                </a:solidFill>
                <a:effectLst/>
                <a:latin typeface="Consolas" panose="020B0609020204030204" pitchFamily="49" charset="0"/>
              </a:rPr>
              <a:t>#縮小圖片，記住這邊的 interpolation 選擇很重要，如果不確定建議可以都試試找最棒的</a:t>
            </a:r>
            <a:br>
              <a:rPr kumimoji="0" lang="zh-TW" altLang="zh-TW" sz="700" b="0" i="0" u="none" strike="noStrike" cap="none" normalizeH="0" dirty="0">
                <a:ln>
                  <a:noFill/>
                </a:ln>
                <a:solidFill>
                  <a:srgbClr val="DEDEDE"/>
                </a:solidFill>
                <a:effectLst/>
                <a:latin typeface="Consolas" panose="020B0609020204030204" pitchFamily="49" charset="0"/>
              </a:rPr>
            </a:b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gray = cv2.cvtColor(img, cv2.COLOR_BGR2GRAY) </a:t>
            </a:r>
            <a:r>
              <a:rPr kumimoji="0" lang="zh-TW" altLang="zh-TW" sz="700" b="0" i="0" u="none" strike="noStrike" cap="none" normalizeH="0" dirty="0">
                <a:ln>
                  <a:noFill/>
                </a:ln>
                <a:solidFill>
                  <a:srgbClr val="99CC99"/>
                </a:solidFill>
                <a:effectLst/>
                <a:latin typeface="Consolas" panose="020B0609020204030204" pitchFamily="49" charset="0"/>
              </a:rPr>
              <a:t>#灰階化，方便閱讀</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ret, gray = cv2.threshold(gray, </a:t>
            </a:r>
            <a:r>
              <a:rPr kumimoji="0" lang="zh-TW" altLang="zh-TW" sz="700" b="0" i="0" u="none" strike="noStrike" cap="none" normalizeH="0" dirty="0">
                <a:ln>
                  <a:noFill/>
                </a:ln>
                <a:solidFill>
                  <a:srgbClr val="CC99CC"/>
                </a:solidFill>
                <a:effectLst/>
                <a:latin typeface="Consolas" panose="020B0609020204030204" pitchFamily="49" charset="0"/>
              </a:rPr>
              <a:t>45</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255</a:t>
            </a:r>
            <a:r>
              <a:rPr kumimoji="0" lang="zh-TW" altLang="zh-TW" sz="700" b="0" i="0" u="none" strike="noStrike" cap="none" normalizeH="0" dirty="0">
                <a:ln>
                  <a:noFill/>
                </a:ln>
                <a:solidFill>
                  <a:srgbClr val="DEDEDE"/>
                </a:solidFill>
                <a:effectLst/>
                <a:latin typeface="Consolas" panose="020B0609020204030204" pitchFamily="49" charset="0"/>
              </a:rPr>
              <a:t>, cv2.THRESH_BINARY) </a:t>
            </a:r>
            <a:r>
              <a:rPr kumimoji="0" lang="zh-TW" altLang="zh-TW" sz="700" b="0" i="0" u="none" strike="noStrike" cap="none" normalizeH="0" dirty="0">
                <a:ln>
                  <a:noFill/>
                </a:ln>
                <a:solidFill>
                  <a:srgbClr val="99CC99"/>
                </a:solidFill>
                <a:effectLst/>
                <a:latin typeface="Consolas" panose="020B0609020204030204" pitchFamily="49" charset="0"/>
              </a:rPr>
              <a:t>#二值化，45 是慢慢設定的</a:t>
            </a:r>
            <a:br>
              <a:rPr kumimoji="0" lang="zh-TW" altLang="zh-TW" sz="700" b="0" i="0" u="none" strike="noStrike" cap="none" normalizeH="0" dirty="0">
                <a:ln>
                  <a:noFill/>
                </a:ln>
                <a:solidFill>
                  <a:srgbClr val="DEDEDE"/>
                </a:solidFill>
                <a:effectLst/>
                <a:latin typeface="Consolas" panose="020B0609020204030204" pitchFamily="49" charset="0"/>
              </a:rPr>
            </a:br>
            <a:br>
              <a:rPr kumimoji="0" lang="zh-TW" altLang="zh-TW" sz="700" b="0" i="0" u="none" strike="noStrike" cap="none" normalizeH="0" dirty="0">
                <a:ln>
                  <a:noFill/>
                </a:ln>
                <a:solidFill>
                  <a:srgbClr val="DEDEDE"/>
                </a:solidFill>
                <a:effectLst/>
                <a:latin typeface="Consolas" panose="020B0609020204030204" pitchFamily="49" charset="0"/>
              </a:rPr>
            </a:b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gray = cv2.erode(gray, np.ones((</a:t>
            </a:r>
            <a:r>
              <a:rPr kumimoji="0" lang="zh-TW" altLang="zh-TW" sz="700" b="0" i="0" u="none" strike="noStrike" cap="none" normalizeH="0" dirty="0">
                <a:ln>
                  <a:noFill/>
                </a:ln>
                <a:solidFill>
                  <a:srgbClr val="CC99CC"/>
                </a:solidFill>
                <a:effectLst/>
                <a:latin typeface="Consolas" panose="020B0609020204030204" pitchFamily="49" charset="0"/>
              </a:rPr>
              <a:t>3</a:t>
            </a:r>
            <a:r>
              <a:rPr kumimoji="0" lang="zh-TW" altLang="zh-TW" sz="700" b="0" i="0" u="none" strike="noStrike" cap="none" normalizeH="0" dirty="0">
                <a:ln>
                  <a:noFill/>
                </a:ln>
                <a:solidFill>
                  <a:srgbClr val="DEDEDE"/>
                </a:solidFill>
                <a:effectLst/>
                <a:latin typeface="Consolas" panose="020B0609020204030204" pitchFamily="49" charset="0"/>
              </a:rPr>
              <a:t>,</a:t>
            </a:r>
            <a:r>
              <a:rPr kumimoji="0" lang="zh-TW" altLang="zh-TW" sz="700" b="0" i="0" u="none" strike="noStrike" cap="none" normalizeH="0" dirty="0">
                <a:ln>
                  <a:noFill/>
                </a:ln>
                <a:solidFill>
                  <a:srgbClr val="CC99CC"/>
                </a:solidFill>
                <a:effectLst/>
                <a:latin typeface="Consolas" panose="020B0609020204030204" pitchFamily="49" charset="0"/>
              </a:rPr>
              <a:t>3</a:t>
            </a:r>
            <a:r>
              <a:rPr kumimoji="0" lang="zh-TW" altLang="zh-TW" sz="700" b="0" i="0" u="none" strike="noStrike" cap="none" normalizeH="0" dirty="0">
                <a:ln>
                  <a:noFill/>
                </a:ln>
                <a:solidFill>
                  <a:srgbClr val="DEDEDE"/>
                </a:solidFill>
                <a:effectLst/>
                <a:latin typeface="Consolas" panose="020B0609020204030204" pitchFamily="49" charset="0"/>
              </a:rPr>
              <a:t>)), iterations=</a:t>
            </a:r>
            <a:r>
              <a:rPr kumimoji="0" lang="zh-TW" altLang="zh-TW" sz="700" b="0" i="0" u="none" strike="noStrike" cap="none" normalizeH="0" dirty="0">
                <a:ln>
                  <a:noFill/>
                </a:ln>
                <a:solidFill>
                  <a:srgbClr val="CC99CC"/>
                </a:solidFill>
                <a:effectLst/>
                <a:latin typeface="Consolas" panose="020B0609020204030204" pitchFamily="49" charset="0"/>
              </a:rPr>
              <a:t>3</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#侵蝕，裡面矩陣與 iterations 細調</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gray = cv2.dilate(gray, np.ones((</a:t>
            </a:r>
            <a:r>
              <a:rPr kumimoji="0" lang="zh-TW" altLang="zh-TW" sz="700" b="0" i="0" u="none" strike="noStrike" cap="none" normalizeH="0" dirty="0">
                <a:ln>
                  <a:noFill/>
                </a:ln>
                <a:solidFill>
                  <a:srgbClr val="CC99CC"/>
                </a:solidFill>
                <a:effectLst/>
                <a:latin typeface="Consolas" panose="020B0609020204030204" pitchFamily="49" charset="0"/>
              </a:rPr>
              <a:t>3</a:t>
            </a:r>
            <a:r>
              <a:rPr kumimoji="0" lang="zh-TW" altLang="zh-TW" sz="700" b="0" i="0" u="none" strike="noStrike" cap="none" normalizeH="0" dirty="0">
                <a:ln>
                  <a:noFill/>
                </a:ln>
                <a:solidFill>
                  <a:srgbClr val="DEDEDE"/>
                </a:solidFill>
                <a:effectLst/>
                <a:latin typeface="Consolas" panose="020B0609020204030204" pitchFamily="49" charset="0"/>
              </a:rPr>
              <a:t>,</a:t>
            </a:r>
            <a:r>
              <a:rPr kumimoji="0" lang="zh-TW" altLang="zh-TW" sz="700" b="0" i="0" u="none" strike="noStrike" cap="none" normalizeH="0" dirty="0">
                <a:ln>
                  <a:noFill/>
                </a:ln>
                <a:solidFill>
                  <a:srgbClr val="CC99CC"/>
                </a:solidFill>
                <a:effectLst/>
                <a:latin typeface="Consolas" panose="020B0609020204030204" pitchFamily="49" charset="0"/>
              </a:rPr>
              <a:t>3</a:t>
            </a:r>
            <a:r>
              <a:rPr kumimoji="0" lang="zh-TW" altLang="zh-TW" sz="700" b="0" i="0" u="none" strike="noStrike" cap="none" normalizeH="0" dirty="0">
                <a:ln>
                  <a:noFill/>
                </a:ln>
                <a:solidFill>
                  <a:srgbClr val="DEDEDE"/>
                </a:solidFill>
                <a:effectLst/>
                <a:latin typeface="Consolas" panose="020B0609020204030204" pitchFamily="49" charset="0"/>
              </a:rPr>
              <a:t>)), iterations=</a:t>
            </a:r>
            <a:r>
              <a:rPr kumimoji="0" lang="zh-TW" altLang="zh-TW" sz="700" b="0" i="0" u="none" strike="noStrike" cap="none" normalizeH="0" dirty="0">
                <a:ln>
                  <a:noFill/>
                </a:ln>
                <a:solidFill>
                  <a:srgbClr val="CC99CC"/>
                </a:solidFill>
                <a:effectLst/>
                <a:latin typeface="Consolas" panose="020B0609020204030204" pitchFamily="49" charset="0"/>
              </a:rPr>
              <a:t>2</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#膨脹，裡面矩陣與 iterations 細調</a:t>
            </a:r>
            <a:br>
              <a:rPr kumimoji="0" lang="zh-TW" altLang="zh-TW" sz="700" b="0" i="0" u="none" strike="noStrike" cap="none" normalizeH="0" dirty="0">
                <a:ln>
                  <a:noFill/>
                </a:ln>
                <a:solidFill>
                  <a:srgbClr val="DEDEDE"/>
                </a:solidFill>
                <a:effectLst/>
                <a:latin typeface="Consolas" panose="020B0609020204030204" pitchFamily="49" charset="0"/>
              </a:rPr>
            </a:b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99CC99"/>
                </a:solidFill>
                <a:effectLst/>
                <a:latin typeface="Consolas" panose="020B0609020204030204" pitchFamily="49" charset="0"/>
              </a:rPr>
              <a:t>#連通物件，設八通道這樣才嚴謹</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num_labels, labels, stats, centroids = cv2.connectedComponentsWithStats(gray, connectivity=</a:t>
            </a:r>
            <a:r>
              <a:rPr kumimoji="0" lang="zh-TW" altLang="zh-TW" sz="700" b="0" i="0" u="none" strike="noStrike" cap="none" normalizeH="0" dirty="0">
                <a:ln>
                  <a:noFill/>
                </a:ln>
                <a:solidFill>
                  <a:srgbClr val="CC99CC"/>
                </a:solidFill>
                <a:effectLst/>
                <a:latin typeface="Consolas" panose="020B0609020204030204" pitchFamily="49" charset="0"/>
              </a:rPr>
              <a:t>8</a:t>
            </a:r>
            <a:r>
              <a:rPr kumimoji="0" lang="zh-TW" altLang="zh-TW" sz="700" b="0" i="0" u="none" strike="noStrike" cap="none" normalizeH="0" dirty="0">
                <a:ln>
                  <a:noFill/>
                </a:ln>
                <a:solidFill>
                  <a:srgbClr val="DEDEDE"/>
                </a:solidFill>
                <a:effectLst/>
                <a:latin typeface="Consolas" panose="020B0609020204030204" pitchFamily="49" charset="0"/>
              </a:rPr>
              <a:t>)</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print(stats) </a:t>
            </a:r>
            <a:r>
              <a:rPr kumimoji="0" lang="zh-TW" altLang="zh-TW" sz="700" b="0" i="0" u="none" strike="noStrike" cap="none" normalizeH="0" dirty="0">
                <a:ln>
                  <a:noFill/>
                </a:ln>
                <a:solidFill>
                  <a:srgbClr val="99CC99"/>
                </a:solidFill>
                <a:effectLst/>
                <a:latin typeface="Consolas" panose="020B0609020204030204" pitchFamily="49" charset="0"/>
              </a:rPr>
              <a:t>#檢查所有區塊</a:t>
            </a:r>
            <a:br>
              <a:rPr kumimoji="0" lang="zh-TW" altLang="zh-TW" sz="700" b="0" i="0" u="none" strike="noStrike" cap="none" normalizeH="0" dirty="0">
                <a:ln>
                  <a:noFill/>
                </a:ln>
                <a:solidFill>
                  <a:srgbClr val="DEDEDE"/>
                </a:solidFill>
                <a:effectLst/>
                <a:latin typeface="Consolas" panose="020B0609020204030204" pitchFamily="49" charset="0"/>
              </a:rPr>
            </a:b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ans = </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#輸出多少錢</a:t>
            </a:r>
            <a:br>
              <a:rPr kumimoji="0" lang="zh-TW" altLang="zh-TW" sz="700" b="0" i="0" u="none" strike="noStrike" cap="none" normalizeH="0" dirty="0">
                <a:ln>
                  <a:noFill/>
                </a:ln>
                <a:solidFill>
                  <a:srgbClr val="DEDEDE"/>
                </a:solidFill>
                <a:effectLst/>
                <a:latin typeface="Consolas" panose="020B0609020204030204" pitchFamily="49" charset="0"/>
              </a:rPr>
            </a:b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66D9EF"/>
                </a:solidFill>
                <a:effectLst/>
                <a:latin typeface="Consolas" panose="020B0609020204030204" pitchFamily="49" charset="0"/>
              </a:rPr>
              <a:t>for</a:t>
            </a:r>
            <a:r>
              <a:rPr kumimoji="0" lang="zh-TW" altLang="zh-TW" sz="700" b="0" i="0" u="none" strike="noStrike" cap="none" normalizeH="0" dirty="0">
                <a:ln>
                  <a:noFill/>
                </a:ln>
                <a:solidFill>
                  <a:srgbClr val="DEDEDE"/>
                </a:solidFill>
                <a:effectLst/>
                <a:latin typeface="Consolas" panose="020B0609020204030204" pitchFamily="49" charset="0"/>
              </a:rPr>
              <a:t> it </a:t>
            </a:r>
            <a:r>
              <a:rPr kumimoji="0" lang="zh-TW" altLang="zh-TW" sz="700" b="0" i="0" u="none" strike="noStrike" cap="none" normalizeH="0" dirty="0">
                <a:ln>
                  <a:noFill/>
                </a:ln>
                <a:solidFill>
                  <a:srgbClr val="66D9EF"/>
                </a:solidFill>
                <a:effectLst/>
                <a:latin typeface="Consolas" panose="020B0609020204030204" pitchFamily="49" charset="0"/>
              </a:rPr>
              <a:t>in</a:t>
            </a:r>
            <a:r>
              <a:rPr kumimoji="0" lang="zh-TW" altLang="zh-TW" sz="700" b="0" i="0" u="none" strike="noStrike" cap="none" normalizeH="0" dirty="0">
                <a:ln>
                  <a:noFill/>
                </a:ln>
                <a:solidFill>
                  <a:srgbClr val="DEDEDE"/>
                </a:solidFill>
                <a:effectLst/>
                <a:latin typeface="Consolas" panose="020B0609020204030204" pitchFamily="49" charset="0"/>
              </a:rPr>
              <a:t> stats:</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itX = it[</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]+it[</a:t>
            </a:r>
            <a:r>
              <a:rPr kumimoji="0" lang="zh-TW" altLang="zh-TW" sz="700" b="0" i="0" u="none" strike="noStrike" cap="none" normalizeH="0" dirty="0">
                <a:ln>
                  <a:noFill/>
                </a:ln>
                <a:solidFill>
                  <a:srgbClr val="CC99CC"/>
                </a:solidFill>
                <a:effectLst/>
                <a:latin typeface="Consolas" panose="020B0609020204030204" pitchFamily="49" charset="0"/>
              </a:rPr>
              <a:t>2</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#寬度</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itY = it[</a:t>
            </a:r>
            <a:r>
              <a:rPr kumimoji="0" lang="zh-TW" altLang="zh-TW" sz="700" b="0" i="0" u="none" strike="noStrike" cap="none" normalizeH="0" dirty="0">
                <a:ln>
                  <a:noFill/>
                </a:ln>
                <a:solidFill>
                  <a:srgbClr val="CC99CC"/>
                </a:solidFill>
                <a:effectLst/>
                <a:latin typeface="Consolas" panose="020B0609020204030204" pitchFamily="49" charset="0"/>
              </a:rPr>
              <a:t>1</a:t>
            </a:r>
            <a:r>
              <a:rPr kumimoji="0" lang="zh-TW" altLang="zh-TW" sz="700" b="0" i="0" u="none" strike="noStrike" cap="none" normalizeH="0" dirty="0">
                <a:ln>
                  <a:noFill/>
                </a:ln>
                <a:solidFill>
                  <a:srgbClr val="DEDEDE"/>
                </a:solidFill>
                <a:effectLst/>
                <a:latin typeface="Consolas" panose="020B0609020204030204" pitchFamily="49" charset="0"/>
              </a:rPr>
              <a:t>]+it[</a:t>
            </a:r>
            <a:r>
              <a:rPr kumimoji="0" lang="zh-TW" altLang="zh-TW" sz="700" b="0" i="0" u="none" strike="noStrike" cap="none" normalizeH="0" dirty="0">
                <a:ln>
                  <a:noFill/>
                </a:ln>
                <a:solidFill>
                  <a:srgbClr val="CC99CC"/>
                </a:solidFill>
                <a:effectLst/>
                <a:latin typeface="Consolas" panose="020B0609020204030204" pitchFamily="49" charset="0"/>
              </a:rPr>
              <a:t>3</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#高度</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itArea = it[</a:t>
            </a:r>
            <a:r>
              <a:rPr kumimoji="0" lang="zh-TW" altLang="zh-TW" sz="700" b="0" i="0" u="none" strike="noStrike" cap="none" normalizeH="0" dirty="0">
                <a:ln>
                  <a:noFill/>
                </a:ln>
                <a:solidFill>
                  <a:srgbClr val="CC99CC"/>
                </a:solidFill>
                <a:effectLst/>
                <a:latin typeface="Consolas" panose="020B0609020204030204" pitchFamily="49" charset="0"/>
              </a:rPr>
              <a:t>2</a:t>
            </a:r>
            <a:r>
              <a:rPr kumimoji="0" lang="zh-TW" altLang="zh-TW" sz="700" b="0" i="0" u="none" strike="noStrike" cap="none" normalizeH="0" dirty="0">
                <a:ln>
                  <a:noFill/>
                </a:ln>
                <a:solidFill>
                  <a:srgbClr val="DEDEDE"/>
                </a:solidFill>
                <a:effectLst/>
                <a:latin typeface="Consolas" panose="020B0609020204030204" pitchFamily="49" charset="0"/>
              </a:rPr>
              <a:t>]*it[</a:t>
            </a:r>
            <a:r>
              <a:rPr kumimoji="0" lang="zh-TW" altLang="zh-TW" sz="700" b="0" i="0" u="none" strike="noStrike" cap="none" normalizeH="0" dirty="0">
                <a:ln>
                  <a:noFill/>
                </a:ln>
                <a:solidFill>
                  <a:srgbClr val="CC99CC"/>
                </a:solidFill>
                <a:effectLst/>
                <a:latin typeface="Consolas" panose="020B0609020204030204" pitchFamily="49" charset="0"/>
              </a:rPr>
              <a:t>3</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#面積，忽略掉區塊內雜訊</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print(itArea) </a:t>
            </a:r>
            <a:r>
              <a:rPr kumimoji="0" lang="zh-TW" altLang="zh-TW" sz="700" b="0" i="0" u="none" strike="noStrike" cap="none" normalizeH="0" dirty="0">
                <a:ln>
                  <a:noFill/>
                </a:ln>
                <a:solidFill>
                  <a:srgbClr val="99CC99"/>
                </a:solidFill>
                <a:effectLst/>
                <a:latin typeface="Consolas" panose="020B0609020204030204" pitchFamily="49" charset="0"/>
              </a:rPr>
              <a:t>#可以第一次執行時先印出面積，比較容易在下面 if 的參數做微調</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99CC99"/>
                </a:solidFill>
                <a:effectLst/>
                <a:latin typeface="Consolas" panose="020B0609020204030204" pitchFamily="49" charset="0"/>
              </a:rPr>
              <a:t># cv2.rectangle(img, (it[0], it[1]), (itX, itY), (200, 31, 31), 2)</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99CC99"/>
                </a:solidFill>
                <a:effectLst/>
                <a:latin typeface="Consolas" panose="020B0609020204030204" pitchFamily="49" charset="0"/>
              </a:rPr>
              <a:t>#一開始可以使用，這樣她會畫出所有的區塊來讓你判斷有沒有區塊沒畫到或連在一起</a:t>
            </a:r>
            <a:br>
              <a:rPr kumimoji="0" lang="zh-TW" altLang="zh-TW" sz="700" b="0" i="0" u="none" strike="noStrike" cap="none" normalizeH="0" dirty="0">
                <a:ln>
                  <a:noFill/>
                </a:ln>
                <a:solidFill>
                  <a:srgbClr val="DEDEDE"/>
                </a:solidFill>
                <a:effectLst/>
                <a:latin typeface="Consolas" panose="020B0609020204030204" pitchFamily="49" charset="0"/>
              </a:rPr>
            </a:b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66D9EF"/>
                </a:solidFill>
                <a:effectLst/>
                <a:latin typeface="Consolas" panose="020B0609020204030204" pitchFamily="49" charset="0"/>
              </a:rPr>
              <a:t>if</a:t>
            </a:r>
            <a:r>
              <a:rPr kumimoji="0" lang="zh-TW" altLang="zh-TW" sz="700" b="0" i="0" u="none" strike="noStrike" cap="none" normalizeH="0" dirty="0">
                <a:ln>
                  <a:noFill/>
                </a:ln>
                <a:solidFill>
                  <a:srgbClr val="DEDEDE"/>
                </a:solidFill>
                <a:effectLst/>
                <a:latin typeface="Consolas" panose="020B0609020204030204" pitchFamily="49" charset="0"/>
              </a:rPr>
              <a:t>(itArea &gt;= </a:t>
            </a:r>
            <a:r>
              <a:rPr kumimoji="0" lang="zh-TW" altLang="zh-TW" sz="700" b="0" i="0" u="none" strike="noStrike" cap="none" normalizeH="0" dirty="0">
                <a:ln>
                  <a:noFill/>
                </a:ln>
                <a:solidFill>
                  <a:srgbClr val="CC99CC"/>
                </a:solidFill>
                <a:effectLst/>
                <a:latin typeface="Consolas" panose="020B0609020204030204" pitchFamily="49" charset="0"/>
              </a:rPr>
              <a:t>1600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66D9EF"/>
                </a:solidFill>
                <a:effectLst/>
                <a:latin typeface="Consolas" panose="020B0609020204030204" pitchFamily="49" charset="0"/>
              </a:rPr>
              <a:t>and</a:t>
            </a:r>
            <a:r>
              <a:rPr kumimoji="0" lang="zh-TW" altLang="zh-TW" sz="700" b="0" i="0" u="none" strike="noStrike" cap="none" normalizeH="0" dirty="0">
                <a:ln>
                  <a:noFill/>
                </a:ln>
                <a:solidFill>
                  <a:srgbClr val="DEDEDE"/>
                </a:solidFill>
                <a:effectLst/>
                <a:latin typeface="Consolas" panose="020B0609020204030204" pitchFamily="49" charset="0"/>
              </a:rPr>
              <a:t> itArea &lt; </a:t>
            </a:r>
            <a:r>
              <a:rPr kumimoji="0" lang="zh-TW" altLang="zh-TW" sz="700" b="0" i="0" u="none" strike="noStrike" cap="none" normalizeH="0" dirty="0">
                <a:ln>
                  <a:noFill/>
                </a:ln>
                <a:solidFill>
                  <a:srgbClr val="CC99CC"/>
                </a:solidFill>
                <a:effectLst/>
                <a:latin typeface="Consolas" panose="020B0609020204030204" pitchFamily="49" charset="0"/>
              </a:rPr>
              <a:t>2000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#1 dallars</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cv2.rectangle(img, (it[</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it[</a:t>
            </a:r>
            <a:r>
              <a:rPr kumimoji="0" lang="zh-TW" altLang="zh-TW" sz="700" b="0" i="0" u="none" strike="noStrike" cap="none" normalizeH="0" dirty="0">
                <a:ln>
                  <a:noFill/>
                </a:ln>
                <a:solidFill>
                  <a:srgbClr val="CC99CC"/>
                </a:solidFill>
                <a:effectLst/>
                <a:latin typeface="Consolas" panose="020B0609020204030204" pitchFamily="49" charset="0"/>
              </a:rPr>
              <a:t>1</a:t>
            </a:r>
            <a:r>
              <a:rPr kumimoji="0" lang="zh-TW" altLang="zh-TW" sz="700" b="0" i="0" u="none" strike="noStrike" cap="none" normalizeH="0" dirty="0">
                <a:ln>
                  <a:noFill/>
                </a:ln>
                <a:solidFill>
                  <a:srgbClr val="DEDEDE"/>
                </a:solidFill>
                <a:effectLst/>
                <a:latin typeface="Consolas" panose="020B0609020204030204" pitchFamily="49" charset="0"/>
              </a:rPr>
              <a:t>]), (itX, itY), (</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255</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#BGR </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ans += </a:t>
            </a:r>
            <a:r>
              <a:rPr kumimoji="0" lang="zh-TW" altLang="zh-TW" sz="700" b="0" i="0" u="none" strike="noStrike" cap="none" normalizeH="0" dirty="0">
                <a:ln>
                  <a:noFill/>
                </a:ln>
                <a:solidFill>
                  <a:srgbClr val="CC99CC"/>
                </a:solidFill>
                <a:effectLst/>
                <a:latin typeface="Consolas" panose="020B0609020204030204" pitchFamily="49" charset="0"/>
              </a:rPr>
              <a:t>1</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66D9EF"/>
                </a:solidFill>
                <a:effectLst/>
                <a:latin typeface="Consolas" panose="020B0609020204030204" pitchFamily="49" charset="0"/>
              </a:rPr>
              <a:t>if</a:t>
            </a:r>
            <a:r>
              <a:rPr kumimoji="0" lang="zh-TW" altLang="zh-TW" sz="700" b="0" i="0" u="none" strike="noStrike" cap="none" normalizeH="0" dirty="0">
                <a:ln>
                  <a:noFill/>
                </a:ln>
                <a:solidFill>
                  <a:srgbClr val="DEDEDE"/>
                </a:solidFill>
                <a:effectLst/>
                <a:latin typeface="Consolas" panose="020B0609020204030204" pitchFamily="49" charset="0"/>
              </a:rPr>
              <a:t>(itArea &gt;= </a:t>
            </a:r>
            <a:r>
              <a:rPr kumimoji="0" lang="zh-TW" altLang="zh-TW" sz="700" b="0" i="0" u="none" strike="noStrike" cap="none" normalizeH="0" dirty="0">
                <a:ln>
                  <a:noFill/>
                </a:ln>
                <a:solidFill>
                  <a:srgbClr val="CC99CC"/>
                </a:solidFill>
                <a:effectLst/>
                <a:latin typeface="Consolas" panose="020B0609020204030204" pitchFamily="49" charset="0"/>
              </a:rPr>
              <a:t>2000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66D9EF"/>
                </a:solidFill>
                <a:effectLst/>
                <a:latin typeface="Consolas" panose="020B0609020204030204" pitchFamily="49" charset="0"/>
              </a:rPr>
              <a:t>and</a:t>
            </a:r>
            <a:r>
              <a:rPr kumimoji="0" lang="zh-TW" altLang="zh-TW" sz="700" b="0" i="0" u="none" strike="noStrike" cap="none" normalizeH="0" dirty="0">
                <a:ln>
                  <a:noFill/>
                </a:ln>
                <a:solidFill>
                  <a:srgbClr val="DEDEDE"/>
                </a:solidFill>
                <a:effectLst/>
                <a:latin typeface="Consolas" panose="020B0609020204030204" pitchFamily="49" charset="0"/>
              </a:rPr>
              <a:t> itArea &lt; </a:t>
            </a:r>
            <a:r>
              <a:rPr kumimoji="0" lang="zh-TW" altLang="zh-TW" sz="700" b="0" i="0" u="none" strike="noStrike" cap="none" normalizeH="0" dirty="0">
                <a:ln>
                  <a:noFill/>
                </a:ln>
                <a:solidFill>
                  <a:srgbClr val="CC99CC"/>
                </a:solidFill>
                <a:effectLst/>
                <a:latin typeface="Consolas" panose="020B0609020204030204" pitchFamily="49" charset="0"/>
              </a:rPr>
              <a:t>2400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#5 dallars</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cv2.rectangle(img, (it[</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it[</a:t>
            </a:r>
            <a:r>
              <a:rPr kumimoji="0" lang="zh-TW" altLang="zh-TW" sz="700" b="0" i="0" u="none" strike="noStrike" cap="none" normalizeH="0" dirty="0">
                <a:ln>
                  <a:noFill/>
                </a:ln>
                <a:solidFill>
                  <a:srgbClr val="CC99CC"/>
                </a:solidFill>
                <a:effectLst/>
                <a:latin typeface="Consolas" panose="020B0609020204030204" pitchFamily="49" charset="0"/>
              </a:rPr>
              <a:t>1</a:t>
            </a:r>
            <a:r>
              <a:rPr kumimoji="0" lang="zh-TW" altLang="zh-TW" sz="700" b="0" i="0" u="none" strike="noStrike" cap="none" normalizeH="0" dirty="0">
                <a:ln>
                  <a:noFill/>
                </a:ln>
                <a:solidFill>
                  <a:srgbClr val="DEDEDE"/>
                </a:solidFill>
                <a:effectLst/>
                <a:latin typeface="Consolas" panose="020B0609020204030204" pitchFamily="49" charset="0"/>
              </a:rPr>
              <a:t>]), (itX, itY), (</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165</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255</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#BGR</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ans += </a:t>
            </a:r>
            <a:r>
              <a:rPr kumimoji="0" lang="zh-TW" altLang="zh-TW" sz="700" b="0" i="0" u="none" strike="noStrike" cap="none" normalizeH="0" dirty="0">
                <a:ln>
                  <a:noFill/>
                </a:ln>
                <a:solidFill>
                  <a:srgbClr val="CC99CC"/>
                </a:solidFill>
                <a:effectLst/>
                <a:latin typeface="Consolas" panose="020B0609020204030204" pitchFamily="49" charset="0"/>
              </a:rPr>
              <a:t>5</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66D9EF"/>
                </a:solidFill>
                <a:effectLst/>
                <a:latin typeface="Consolas" panose="020B0609020204030204" pitchFamily="49" charset="0"/>
              </a:rPr>
              <a:t>if</a:t>
            </a:r>
            <a:r>
              <a:rPr kumimoji="0" lang="zh-TW" altLang="zh-TW" sz="700" b="0" i="0" u="none" strike="noStrike" cap="none" normalizeH="0" dirty="0">
                <a:ln>
                  <a:noFill/>
                </a:ln>
                <a:solidFill>
                  <a:srgbClr val="DEDEDE"/>
                </a:solidFill>
                <a:effectLst/>
                <a:latin typeface="Consolas" panose="020B0609020204030204" pitchFamily="49" charset="0"/>
              </a:rPr>
              <a:t>(itArea &gt;= </a:t>
            </a:r>
            <a:r>
              <a:rPr kumimoji="0" lang="zh-TW" altLang="zh-TW" sz="700" b="0" i="0" u="none" strike="noStrike" cap="none" normalizeH="0" dirty="0">
                <a:ln>
                  <a:noFill/>
                </a:ln>
                <a:solidFill>
                  <a:srgbClr val="CC99CC"/>
                </a:solidFill>
                <a:effectLst/>
                <a:latin typeface="Consolas" panose="020B0609020204030204" pitchFamily="49" charset="0"/>
              </a:rPr>
              <a:t>3000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66D9EF"/>
                </a:solidFill>
                <a:effectLst/>
                <a:latin typeface="Consolas" panose="020B0609020204030204" pitchFamily="49" charset="0"/>
              </a:rPr>
              <a:t>and</a:t>
            </a:r>
            <a:r>
              <a:rPr kumimoji="0" lang="zh-TW" altLang="zh-TW" sz="700" b="0" i="0" u="none" strike="noStrike" cap="none" normalizeH="0" dirty="0">
                <a:ln>
                  <a:noFill/>
                </a:ln>
                <a:solidFill>
                  <a:srgbClr val="DEDEDE"/>
                </a:solidFill>
                <a:effectLst/>
                <a:latin typeface="Consolas" panose="020B0609020204030204" pitchFamily="49" charset="0"/>
              </a:rPr>
              <a:t> itArea &lt; </a:t>
            </a:r>
            <a:r>
              <a:rPr kumimoji="0" lang="zh-TW" altLang="zh-TW" sz="700" b="0" i="0" u="none" strike="noStrike" cap="none" normalizeH="0" dirty="0">
                <a:ln>
                  <a:noFill/>
                </a:ln>
                <a:solidFill>
                  <a:srgbClr val="CC99CC"/>
                </a:solidFill>
                <a:effectLst/>
                <a:latin typeface="Consolas" panose="020B0609020204030204" pitchFamily="49" charset="0"/>
              </a:rPr>
              <a:t>3400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#10 dallars</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cv2.rectangle(img, (it[</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it[</a:t>
            </a:r>
            <a:r>
              <a:rPr kumimoji="0" lang="zh-TW" altLang="zh-TW" sz="700" b="0" i="0" u="none" strike="noStrike" cap="none" normalizeH="0" dirty="0">
                <a:ln>
                  <a:noFill/>
                </a:ln>
                <a:solidFill>
                  <a:srgbClr val="CC99CC"/>
                </a:solidFill>
                <a:effectLst/>
                <a:latin typeface="Consolas" panose="020B0609020204030204" pitchFamily="49" charset="0"/>
              </a:rPr>
              <a:t>1</a:t>
            </a:r>
            <a:r>
              <a:rPr kumimoji="0" lang="zh-TW" altLang="zh-TW" sz="700" b="0" i="0" u="none" strike="noStrike" cap="none" normalizeH="0" dirty="0">
                <a:ln>
                  <a:noFill/>
                </a:ln>
                <a:solidFill>
                  <a:srgbClr val="DEDEDE"/>
                </a:solidFill>
                <a:effectLst/>
                <a:latin typeface="Consolas" panose="020B0609020204030204" pitchFamily="49" charset="0"/>
              </a:rPr>
              <a:t>]), (itX, itY), (</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255</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255</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#BGR </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ans += </a:t>
            </a:r>
            <a:r>
              <a:rPr kumimoji="0" lang="zh-TW" altLang="zh-TW" sz="700" b="0" i="0" u="none" strike="noStrike" cap="none" normalizeH="0" dirty="0">
                <a:ln>
                  <a:noFill/>
                </a:ln>
                <a:solidFill>
                  <a:srgbClr val="CC99CC"/>
                </a:solidFill>
                <a:effectLst/>
                <a:latin typeface="Consolas" panose="020B0609020204030204" pitchFamily="49" charset="0"/>
              </a:rPr>
              <a:t>10</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66D9EF"/>
                </a:solidFill>
                <a:effectLst/>
                <a:latin typeface="Consolas" panose="020B0609020204030204" pitchFamily="49" charset="0"/>
              </a:rPr>
              <a:t>if</a:t>
            </a:r>
            <a:r>
              <a:rPr kumimoji="0" lang="zh-TW" altLang="zh-TW" sz="700" b="0" i="0" u="none" strike="noStrike" cap="none" normalizeH="0" dirty="0">
                <a:ln>
                  <a:noFill/>
                </a:ln>
                <a:solidFill>
                  <a:srgbClr val="DEDEDE"/>
                </a:solidFill>
                <a:effectLst/>
                <a:latin typeface="Consolas" panose="020B0609020204030204" pitchFamily="49" charset="0"/>
              </a:rPr>
              <a:t>(itArea &gt;= </a:t>
            </a:r>
            <a:r>
              <a:rPr kumimoji="0" lang="zh-TW" altLang="zh-TW" sz="700" b="0" i="0" u="none" strike="noStrike" cap="none" normalizeH="0" dirty="0">
                <a:ln>
                  <a:noFill/>
                </a:ln>
                <a:solidFill>
                  <a:srgbClr val="CC99CC"/>
                </a:solidFill>
                <a:effectLst/>
                <a:latin typeface="Consolas" panose="020B0609020204030204" pitchFamily="49" charset="0"/>
              </a:rPr>
              <a:t>3600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66D9EF"/>
                </a:solidFill>
                <a:effectLst/>
                <a:latin typeface="Consolas" panose="020B0609020204030204" pitchFamily="49" charset="0"/>
              </a:rPr>
              <a:t>and</a:t>
            </a:r>
            <a:r>
              <a:rPr kumimoji="0" lang="zh-TW" altLang="zh-TW" sz="700" b="0" i="0" u="none" strike="noStrike" cap="none" normalizeH="0" dirty="0">
                <a:ln>
                  <a:noFill/>
                </a:ln>
                <a:solidFill>
                  <a:srgbClr val="DEDEDE"/>
                </a:solidFill>
                <a:effectLst/>
                <a:latin typeface="Consolas" panose="020B0609020204030204" pitchFamily="49" charset="0"/>
              </a:rPr>
              <a:t> itArea &lt; </a:t>
            </a:r>
            <a:r>
              <a:rPr kumimoji="0" lang="zh-TW" altLang="zh-TW" sz="700" b="0" i="0" u="none" strike="noStrike" cap="none" normalizeH="0" dirty="0">
                <a:ln>
                  <a:noFill/>
                </a:ln>
                <a:solidFill>
                  <a:srgbClr val="CC99CC"/>
                </a:solidFill>
                <a:effectLst/>
                <a:latin typeface="Consolas" panose="020B0609020204030204" pitchFamily="49" charset="0"/>
              </a:rPr>
              <a:t>4100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#50 dallars </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cv2.rectangle(img, (it[</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it[</a:t>
            </a:r>
            <a:r>
              <a:rPr kumimoji="0" lang="zh-TW" altLang="zh-TW" sz="700" b="0" i="0" u="none" strike="noStrike" cap="none" normalizeH="0" dirty="0">
                <a:ln>
                  <a:noFill/>
                </a:ln>
                <a:solidFill>
                  <a:srgbClr val="CC99CC"/>
                </a:solidFill>
                <a:effectLst/>
                <a:latin typeface="Consolas" panose="020B0609020204030204" pitchFamily="49" charset="0"/>
              </a:rPr>
              <a:t>1</a:t>
            </a:r>
            <a:r>
              <a:rPr kumimoji="0" lang="zh-TW" altLang="zh-TW" sz="700" b="0" i="0" u="none" strike="noStrike" cap="none" normalizeH="0" dirty="0">
                <a:ln>
                  <a:noFill/>
                </a:ln>
                <a:solidFill>
                  <a:srgbClr val="DEDEDE"/>
                </a:solidFill>
                <a:effectLst/>
                <a:latin typeface="Consolas" panose="020B0609020204030204" pitchFamily="49" charset="0"/>
              </a:rPr>
              <a:t>]), (itX, itY), (</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128</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#BGR</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ans += </a:t>
            </a:r>
            <a:r>
              <a:rPr kumimoji="0" lang="zh-TW" altLang="zh-TW" sz="700" b="0" i="0" u="none" strike="noStrike" cap="none" normalizeH="0" dirty="0">
                <a:ln>
                  <a:noFill/>
                </a:ln>
                <a:solidFill>
                  <a:srgbClr val="CC99CC"/>
                </a:solidFill>
                <a:effectLst/>
                <a:latin typeface="Consolas" panose="020B0609020204030204" pitchFamily="49" charset="0"/>
              </a:rPr>
              <a:t>50</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66D9EF"/>
                </a:solidFill>
                <a:effectLst/>
                <a:latin typeface="Consolas" panose="020B0609020204030204" pitchFamily="49" charset="0"/>
              </a:rPr>
              <a:t>if</a:t>
            </a:r>
            <a:r>
              <a:rPr kumimoji="0" lang="zh-TW" altLang="zh-TW" sz="700" b="0" i="0" u="none" strike="noStrike" cap="none" normalizeH="0" dirty="0">
                <a:ln>
                  <a:noFill/>
                </a:ln>
                <a:solidFill>
                  <a:srgbClr val="DEDEDE"/>
                </a:solidFill>
                <a:effectLst/>
                <a:latin typeface="Consolas" panose="020B0609020204030204" pitchFamily="49" charset="0"/>
              </a:rPr>
              <a:t>(itArea &gt;= </a:t>
            </a:r>
            <a:r>
              <a:rPr kumimoji="0" lang="zh-TW" altLang="zh-TW" sz="700" b="0" i="0" u="none" strike="noStrike" cap="none" normalizeH="0" dirty="0">
                <a:ln>
                  <a:noFill/>
                </a:ln>
                <a:solidFill>
                  <a:srgbClr val="CC99CC"/>
                </a:solidFill>
                <a:effectLst/>
                <a:latin typeface="Consolas" panose="020B0609020204030204" pitchFamily="49" charset="0"/>
              </a:rPr>
              <a:t>55000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66D9EF"/>
                </a:solidFill>
                <a:effectLst/>
                <a:latin typeface="Consolas" panose="020B0609020204030204" pitchFamily="49" charset="0"/>
              </a:rPr>
              <a:t>and</a:t>
            </a:r>
            <a:r>
              <a:rPr kumimoji="0" lang="zh-TW" altLang="zh-TW" sz="700" b="0" i="0" u="none" strike="noStrike" cap="none" normalizeH="0" dirty="0">
                <a:ln>
                  <a:noFill/>
                </a:ln>
                <a:solidFill>
                  <a:srgbClr val="DEDEDE"/>
                </a:solidFill>
                <a:effectLst/>
                <a:latin typeface="Consolas" panose="020B0609020204030204" pitchFamily="49" charset="0"/>
              </a:rPr>
              <a:t> itArea &lt; </a:t>
            </a:r>
            <a:r>
              <a:rPr kumimoji="0" lang="zh-TW" altLang="zh-TW" sz="700" b="0" i="0" u="none" strike="noStrike" cap="none" normalizeH="0" dirty="0">
                <a:ln>
                  <a:noFill/>
                </a:ln>
                <a:solidFill>
                  <a:srgbClr val="CC99CC"/>
                </a:solidFill>
                <a:effectLst/>
                <a:latin typeface="Consolas" panose="020B0609020204030204" pitchFamily="49" charset="0"/>
              </a:rPr>
              <a:t>57000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#100 dallars</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cv2.rectangle(img, (it[</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it[</a:t>
            </a:r>
            <a:r>
              <a:rPr kumimoji="0" lang="zh-TW" altLang="zh-TW" sz="700" b="0" i="0" u="none" strike="noStrike" cap="none" normalizeH="0" dirty="0">
                <a:ln>
                  <a:noFill/>
                </a:ln>
                <a:solidFill>
                  <a:srgbClr val="CC99CC"/>
                </a:solidFill>
                <a:effectLst/>
                <a:latin typeface="Consolas" panose="020B0609020204030204" pitchFamily="49" charset="0"/>
              </a:rPr>
              <a:t>1</a:t>
            </a:r>
            <a:r>
              <a:rPr kumimoji="0" lang="zh-TW" altLang="zh-TW" sz="700" b="0" i="0" u="none" strike="noStrike" cap="none" normalizeH="0" dirty="0">
                <a:ln>
                  <a:noFill/>
                </a:ln>
                <a:solidFill>
                  <a:srgbClr val="DEDEDE"/>
                </a:solidFill>
                <a:effectLst/>
                <a:latin typeface="Consolas" panose="020B0609020204030204" pitchFamily="49" charset="0"/>
              </a:rPr>
              <a:t>]), (itX, itY), (</a:t>
            </a:r>
            <a:r>
              <a:rPr kumimoji="0" lang="zh-TW" altLang="zh-TW" sz="700" b="0" i="0" u="none" strike="noStrike" cap="none" normalizeH="0" dirty="0">
                <a:ln>
                  <a:noFill/>
                </a:ln>
                <a:solidFill>
                  <a:srgbClr val="CC99CC"/>
                </a:solidFill>
                <a:effectLst/>
                <a:latin typeface="Consolas" panose="020B0609020204030204" pitchFamily="49" charset="0"/>
              </a:rPr>
              <a:t>200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31</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31</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a:t>
            </a:r>
            <a:r>
              <a:rPr kumimoji="0" lang="zh-TW" altLang="zh-TW" sz="700" b="0" i="0" u="none" strike="noStrike" cap="none" normalizeH="0" dirty="0">
                <a:ln>
                  <a:noFill/>
                </a:ln>
                <a:solidFill>
                  <a:srgbClr val="DEDEDE"/>
                </a:solidFill>
                <a:effectLst/>
                <a:latin typeface="Consolas" panose="020B0609020204030204" pitchFamily="49" charset="0"/>
              </a:rPr>
              <a:t>)</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ans += </a:t>
            </a:r>
            <a:r>
              <a:rPr kumimoji="0" lang="zh-TW" altLang="zh-TW" sz="700" b="0" i="0" u="none" strike="noStrike" cap="none" normalizeH="0" dirty="0">
                <a:ln>
                  <a:noFill/>
                </a:ln>
                <a:solidFill>
                  <a:srgbClr val="CC99CC"/>
                </a:solidFill>
                <a:effectLst/>
                <a:latin typeface="Consolas" panose="020B0609020204030204" pitchFamily="49" charset="0"/>
              </a:rPr>
              <a:t>100</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66D9EF"/>
                </a:solidFill>
                <a:effectLst/>
                <a:latin typeface="Consolas" panose="020B0609020204030204" pitchFamily="49" charset="0"/>
              </a:rPr>
              <a:t>if</a:t>
            </a:r>
            <a:r>
              <a:rPr kumimoji="0" lang="zh-TW" altLang="zh-TW" sz="700" b="0" i="0" u="none" strike="noStrike" cap="none" normalizeH="0" dirty="0">
                <a:ln>
                  <a:noFill/>
                </a:ln>
                <a:solidFill>
                  <a:srgbClr val="DEDEDE"/>
                </a:solidFill>
                <a:effectLst/>
                <a:latin typeface="Consolas" panose="020B0609020204030204" pitchFamily="49" charset="0"/>
              </a:rPr>
              <a:t>(itArea &gt;= </a:t>
            </a:r>
            <a:r>
              <a:rPr kumimoji="0" lang="zh-TW" altLang="zh-TW" sz="700" b="0" i="0" u="none" strike="noStrike" cap="none" normalizeH="0" dirty="0">
                <a:ln>
                  <a:noFill/>
                </a:ln>
                <a:solidFill>
                  <a:srgbClr val="CC99CC"/>
                </a:solidFill>
                <a:effectLst/>
                <a:latin typeface="Consolas" panose="020B0609020204030204" pitchFamily="49" charset="0"/>
              </a:rPr>
              <a:t>53000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66D9EF"/>
                </a:solidFill>
                <a:effectLst/>
                <a:latin typeface="Consolas" panose="020B0609020204030204" pitchFamily="49" charset="0"/>
              </a:rPr>
              <a:t>and</a:t>
            </a:r>
            <a:r>
              <a:rPr kumimoji="0" lang="zh-TW" altLang="zh-TW" sz="700" b="0" i="0" u="none" strike="noStrike" cap="none" normalizeH="0" dirty="0">
                <a:ln>
                  <a:noFill/>
                </a:ln>
                <a:solidFill>
                  <a:srgbClr val="DEDEDE"/>
                </a:solidFill>
                <a:effectLst/>
                <a:latin typeface="Consolas" panose="020B0609020204030204" pitchFamily="49" charset="0"/>
              </a:rPr>
              <a:t> itArea &lt; </a:t>
            </a:r>
            <a:r>
              <a:rPr kumimoji="0" lang="zh-TW" altLang="zh-TW" sz="700" b="0" i="0" u="none" strike="noStrike" cap="none" normalizeH="0" dirty="0">
                <a:ln>
                  <a:noFill/>
                </a:ln>
                <a:solidFill>
                  <a:srgbClr val="CC99CC"/>
                </a:solidFill>
                <a:effectLst/>
                <a:latin typeface="Consolas" panose="020B0609020204030204" pitchFamily="49" charset="0"/>
              </a:rPr>
              <a:t>55000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#500 dallars</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cv2.rectangle(img, (it[</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it[</a:t>
            </a:r>
            <a:r>
              <a:rPr kumimoji="0" lang="zh-TW" altLang="zh-TW" sz="700" b="0" i="0" u="none" strike="noStrike" cap="none" normalizeH="0" dirty="0">
                <a:ln>
                  <a:noFill/>
                </a:ln>
                <a:solidFill>
                  <a:srgbClr val="CC99CC"/>
                </a:solidFill>
                <a:effectLst/>
                <a:latin typeface="Consolas" panose="020B0609020204030204" pitchFamily="49" charset="0"/>
              </a:rPr>
              <a:t>1</a:t>
            </a:r>
            <a:r>
              <a:rPr kumimoji="0" lang="zh-TW" altLang="zh-TW" sz="700" b="0" i="0" u="none" strike="noStrike" cap="none" normalizeH="0" dirty="0">
                <a:ln>
                  <a:noFill/>
                </a:ln>
                <a:solidFill>
                  <a:srgbClr val="DEDEDE"/>
                </a:solidFill>
                <a:effectLst/>
                <a:latin typeface="Consolas" panose="020B0609020204030204" pitchFamily="49" charset="0"/>
              </a:rPr>
              <a:t>]), (itX, itY), (</a:t>
            </a:r>
            <a:r>
              <a:rPr kumimoji="0" lang="zh-TW" altLang="zh-TW" sz="700" b="0" i="0" u="none" strike="noStrike" cap="none" normalizeH="0" dirty="0">
                <a:ln>
                  <a:noFill/>
                </a:ln>
                <a:solidFill>
                  <a:srgbClr val="CC99CC"/>
                </a:solidFill>
                <a:effectLst/>
                <a:latin typeface="Consolas" panose="020B0609020204030204" pitchFamily="49" charset="0"/>
              </a:rPr>
              <a:t>128</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128</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a:t>
            </a:r>
            <a:r>
              <a:rPr kumimoji="0" lang="zh-TW" altLang="zh-TW" sz="700" b="0" i="0" u="none" strike="noStrike" cap="none" normalizeH="0" dirty="0">
                <a:ln>
                  <a:noFill/>
                </a:ln>
                <a:solidFill>
                  <a:srgbClr val="DEDEDE"/>
                </a:solidFill>
                <a:effectLst/>
                <a:latin typeface="Consolas" panose="020B0609020204030204" pitchFamily="49" charset="0"/>
              </a:rPr>
              <a:t>)</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ans += </a:t>
            </a:r>
            <a:r>
              <a:rPr kumimoji="0" lang="zh-TW" altLang="zh-TW" sz="700" b="0" i="0" u="none" strike="noStrike" cap="none" normalizeH="0" dirty="0">
                <a:ln>
                  <a:noFill/>
                </a:ln>
                <a:solidFill>
                  <a:srgbClr val="CC99CC"/>
                </a:solidFill>
                <a:effectLst/>
                <a:latin typeface="Consolas" panose="020B0609020204030204" pitchFamily="49" charset="0"/>
              </a:rPr>
              <a:t>500</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66D9EF"/>
                </a:solidFill>
                <a:effectLst/>
                <a:latin typeface="Consolas" panose="020B0609020204030204" pitchFamily="49" charset="0"/>
              </a:rPr>
              <a:t>if</a:t>
            </a:r>
            <a:r>
              <a:rPr kumimoji="0" lang="zh-TW" altLang="zh-TW" sz="700" b="0" i="0" u="none" strike="noStrike" cap="none" normalizeH="0" dirty="0">
                <a:ln>
                  <a:noFill/>
                </a:ln>
                <a:solidFill>
                  <a:srgbClr val="DEDEDE"/>
                </a:solidFill>
                <a:effectLst/>
                <a:latin typeface="Consolas" panose="020B0609020204030204" pitchFamily="49" charset="0"/>
              </a:rPr>
              <a:t>(itArea &gt;= </a:t>
            </a:r>
            <a:r>
              <a:rPr kumimoji="0" lang="zh-TW" altLang="zh-TW" sz="700" b="0" i="0" u="none" strike="noStrike" cap="none" normalizeH="0" dirty="0">
                <a:ln>
                  <a:noFill/>
                </a:ln>
                <a:solidFill>
                  <a:srgbClr val="CC99CC"/>
                </a:solidFill>
                <a:effectLst/>
                <a:latin typeface="Consolas" panose="020B0609020204030204" pitchFamily="49" charset="0"/>
              </a:rPr>
              <a:t>57000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66D9EF"/>
                </a:solidFill>
                <a:effectLst/>
                <a:latin typeface="Consolas" panose="020B0609020204030204" pitchFamily="49" charset="0"/>
              </a:rPr>
              <a:t>and</a:t>
            </a:r>
            <a:r>
              <a:rPr kumimoji="0" lang="zh-TW" altLang="zh-TW" sz="700" b="0" i="0" u="none" strike="noStrike" cap="none" normalizeH="0" dirty="0">
                <a:ln>
                  <a:noFill/>
                </a:ln>
                <a:solidFill>
                  <a:srgbClr val="DEDEDE"/>
                </a:solidFill>
                <a:effectLst/>
                <a:latin typeface="Consolas" panose="020B0609020204030204" pitchFamily="49" charset="0"/>
              </a:rPr>
              <a:t> itArea &lt; </a:t>
            </a:r>
            <a:r>
              <a:rPr kumimoji="0" lang="zh-TW" altLang="zh-TW" sz="700" b="0" i="0" u="none" strike="noStrike" cap="none" normalizeH="0" dirty="0">
                <a:ln>
                  <a:noFill/>
                </a:ln>
                <a:solidFill>
                  <a:srgbClr val="CC99CC"/>
                </a:solidFill>
                <a:effectLst/>
                <a:latin typeface="Consolas" panose="020B0609020204030204" pitchFamily="49" charset="0"/>
              </a:rPr>
              <a:t>59000</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99CC99"/>
                </a:solidFill>
                <a:effectLst/>
                <a:latin typeface="Consolas" panose="020B0609020204030204" pitchFamily="49" charset="0"/>
              </a:rPr>
              <a:t>#1000 dallars</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cv2.rectangle(img, (it[</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 it[</a:t>
            </a:r>
            <a:r>
              <a:rPr kumimoji="0" lang="zh-TW" altLang="zh-TW" sz="700" b="0" i="0" u="none" strike="noStrike" cap="none" normalizeH="0" dirty="0">
                <a:ln>
                  <a:noFill/>
                </a:ln>
                <a:solidFill>
                  <a:srgbClr val="CC99CC"/>
                </a:solidFill>
                <a:effectLst/>
                <a:latin typeface="Consolas" panose="020B0609020204030204" pitchFamily="49" charset="0"/>
              </a:rPr>
              <a:t>1</a:t>
            </a:r>
            <a:r>
              <a:rPr kumimoji="0" lang="zh-TW" altLang="zh-TW" sz="700" b="0" i="0" u="none" strike="noStrike" cap="none" normalizeH="0" dirty="0">
                <a:ln>
                  <a:noFill/>
                </a:ln>
                <a:solidFill>
                  <a:srgbClr val="DEDEDE"/>
                </a:solidFill>
                <a:effectLst/>
                <a:latin typeface="Consolas" panose="020B0609020204030204" pitchFamily="49" charset="0"/>
              </a:rPr>
              <a:t>]), (itX, itY), (</a:t>
            </a:r>
            <a:r>
              <a:rPr kumimoji="0" lang="zh-TW" altLang="zh-TW" sz="700" b="0" i="0" u="none" strike="noStrike" cap="none" normalizeH="0" dirty="0">
                <a:ln>
                  <a:noFill/>
                </a:ln>
                <a:solidFill>
                  <a:srgbClr val="CC99CC"/>
                </a:solidFill>
                <a:effectLst/>
                <a:latin typeface="Consolas" panose="020B0609020204030204" pitchFamily="49" charset="0"/>
              </a:rPr>
              <a:t>255</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255</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255</a:t>
            </a:r>
            <a:r>
              <a:rPr kumimoji="0" lang="zh-TW" altLang="zh-TW" sz="700" b="0" i="0" u="none" strike="noStrike" cap="none" normalizeH="0" dirty="0">
                <a:ln>
                  <a:noFill/>
                </a:ln>
                <a:solidFill>
                  <a:srgbClr val="DEDEDE"/>
                </a:solidFill>
                <a:effectLst/>
                <a:latin typeface="Consolas" panose="020B0609020204030204" pitchFamily="49" charset="0"/>
              </a:rPr>
              <a:t>), </a:t>
            </a:r>
            <a:r>
              <a:rPr kumimoji="0" lang="zh-TW" altLang="zh-TW" sz="700" b="0" i="0" u="none" strike="noStrike" cap="none" normalizeH="0" dirty="0">
                <a:ln>
                  <a:noFill/>
                </a:ln>
                <a:solidFill>
                  <a:srgbClr val="CC99CC"/>
                </a:solidFill>
                <a:effectLst/>
                <a:latin typeface="Consolas" panose="020B0609020204030204" pitchFamily="49" charset="0"/>
              </a:rPr>
              <a:t>2</a:t>
            </a:r>
            <a:r>
              <a:rPr kumimoji="0" lang="zh-TW" altLang="zh-TW" sz="700" b="0" i="0" u="none" strike="noStrike" cap="none" normalizeH="0" dirty="0">
                <a:ln>
                  <a:noFill/>
                </a:ln>
                <a:solidFill>
                  <a:srgbClr val="DEDEDE"/>
                </a:solidFill>
                <a:effectLst/>
                <a:latin typeface="Consolas" panose="020B0609020204030204" pitchFamily="49" charset="0"/>
              </a:rPr>
              <a:t>)</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ans += </a:t>
            </a:r>
            <a:r>
              <a:rPr kumimoji="0" lang="zh-TW" altLang="zh-TW" sz="700" b="0" i="0" u="none" strike="noStrike" cap="none" normalizeH="0" dirty="0">
                <a:ln>
                  <a:noFill/>
                </a:ln>
                <a:solidFill>
                  <a:srgbClr val="CC99CC"/>
                </a:solidFill>
                <a:effectLst/>
                <a:latin typeface="Consolas" panose="020B0609020204030204" pitchFamily="49" charset="0"/>
              </a:rPr>
              <a:t>1000</a:t>
            </a:r>
            <a:br>
              <a:rPr kumimoji="0" lang="zh-TW" altLang="zh-TW" sz="700" b="0" i="0" u="none" strike="noStrike" cap="none" normalizeH="0" dirty="0">
                <a:ln>
                  <a:noFill/>
                </a:ln>
                <a:solidFill>
                  <a:srgbClr val="DEDEDE"/>
                </a:solidFill>
                <a:effectLst/>
                <a:latin typeface="Consolas" panose="020B0609020204030204" pitchFamily="49" charset="0"/>
              </a:rPr>
            </a:b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print("圖上共有 ",ans ,"元")</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cv2.imshow("gray", gray) </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cv2.imshow("img", img)</a:t>
            </a:r>
            <a:br>
              <a:rPr kumimoji="0" lang="zh-TW" altLang="zh-TW" sz="700" b="0" i="0" u="none" strike="noStrike" cap="none" normalizeH="0" dirty="0">
                <a:ln>
                  <a:noFill/>
                </a:ln>
                <a:solidFill>
                  <a:srgbClr val="DEDEDE"/>
                </a:solidFill>
                <a:effectLst/>
                <a:latin typeface="Consolas" panose="020B0609020204030204" pitchFamily="49" charset="0"/>
              </a:rPr>
            </a:b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cv2.imwrite('ans3-3.jpg', img)</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cv2.imwrite('gray3-3.jpg', gray)</a:t>
            </a:r>
            <a:br>
              <a:rPr kumimoji="0" lang="zh-TW" altLang="zh-TW" sz="700" b="0" i="0" u="none" strike="noStrike" cap="none" normalizeH="0" dirty="0">
                <a:ln>
                  <a:noFill/>
                </a:ln>
                <a:solidFill>
                  <a:srgbClr val="DEDEDE"/>
                </a:solidFill>
                <a:effectLst/>
                <a:latin typeface="Consolas" panose="020B0609020204030204" pitchFamily="49" charset="0"/>
              </a:rPr>
            </a:br>
            <a:r>
              <a:rPr kumimoji="0" lang="zh-TW" altLang="zh-TW" sz="700" b="0" i="0" u="none" strike="noStrike" cap="none" normalizeH="0" dirty="0">
                <a:ln>
                  <a:noFill/>
                </a:ln>
                <a:solidFill>
                  <a:srgbClr val="DEDEDE"/>
                </a:solidFill>
                <a:effectLst/>
                <a:latin typeface="Consolas" panose="020B0609020204030204" pitchFamily="49" charset="0"/>
              </a:rPr>
              <a:t>cv2.waitKey(</a:t>
            </a:r>
            <a:r>
              <a:rPr kumimoji="0" lang="zh-TW" altLang="zh-TW" sz="700" b="0" i="0" u="none" strike="noStrike" cap="none" normalizeH="0" dirty="0">
                <a:ln>
                  <a:noFill/>
                </a:ln>
                <a:solidFill>
                  <a:srgbClr val="CC99CC"/>
                </a:solidFill>
                <a:effectLst/>
                <a:latin typeface="Consolas" panose="020B0609020204030204" pitchFamily="49" charset="0"/>
              </a:rPr>
              <a:t>0</a:t>
            </a:r>
            <a:r>
              <a:rPr kumimoji="0" lang="zh-TW" altLang="zh-TW" sz="700" b="0" i="0" u="none" strike="noStrike" cap="none" normalizeH="0" dirty="0">
                <a:ln>
                  <a:noFill/>
                </a:ln>
                <a:solidFill>
                  <a:srgbClr val="DEDEDE"/>
                </a:solidFill>
                <a:effectLst/>
                <a:latin typeface="Consolas" panose="020B0609020204030204" pitchFamily="49" charset="0"/>
              </a:rPr>
              <a:t>)</a:t>
            </a:r>
            <a:r>
              <a:rPr kumimoji="0" lang="zh-TW" altLang="zh-TW" sz="700" b="0" i="0" u="none" strike="noStrike" cap="none" normalizeH="0" dirty="0">
                <a:ln>
                  <a:noFill/>
                </a:ln>
                <a:solidFill>
                  <a:schemeClr val="tx1"/>
                </a:solidFill>
                <a:effectLst/>
              </a:rPr>
              <a:t> </a:t>
            </a:r>
            <a:endParaRPr kumimoji="0" lang="zh-TW" altLang="zh-TW" sz="700" b="0" i="0" u="none" strike="noStrike" cap="none" normalizeH="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3893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題目三－辨識硬幣與鈔票種類</a:t>
            </a:r>
            <a:endParaRPr lang="zh-TW" altLang="en-US" dirty="0"/>
          </a:p>
        </p:txBody>
      </p:sp>
      <p:sp>
        <p:nvSpPr>
          <p:cNvPr id="3" name="內容版面配置區 2"/>
          <p:cNvSpPr>
            <a:spLocks noGrp="1"/>
          </p:cNvSpPr>
          <p:nvPr>
            <p:ph sz="quarter" idx="13"/>
          </p:nvPr>
        </p:nvSpPr>
        <p:spPr>
          <a:xfrm>
            <a:off x="1123834" y="2367092"/>
            <a:ext cx="10363826" cy="3424107"/>
          </a:xfrm>
        </p:spPr>
        <p:txBody>
          <a:bodyPr>
            <a:normAutofit/>
          </a:bodyPr>
          <a:lstStyle/>
          <a:p>
            <a:r>
              <a:rPr lang="zh-TW" altLang="en-US" sz="1800" b="1" dirty="0">
                <a:ea typeface="微軟正黑體" panose="020B0604030504040204" pitchFamily="34" charset="-120"/>
              </a:rPr>
              <a:t>題目原始圖片</a:t>
            </a:r>
            <a:endParaRPr lang="en-US" altLang="zh-TW" sz="1800" b="1" dirty="0">
              <a:ea typeface="微軟正黑體" panose="020B0604030504040204" pitchFamily="34" charset="-120"/>
            </a:endParaRPr>
          </a:p>
          <a:p>
            <a:pPr marL="0" indent="0">
              <a:buNone/>
            </a:pPr>
            <a:r>
              <a:rPr lang="zh-TW" altLang="en-US" sz="1800" b="1" dirty="0">
                <a:ea typeface="微軟正黑體" panose="020B0604030504040204" pitchFamily="34" charset="-120"/>
              </a:rPr>
              <a:t>（右圖）</a:t>
            </a:r>
          </a:p>
        </p:txBody>
      </p:sp>
      <p:pic>
        <p:nvPicPr>
          <p:cNvPr id="8" name="內容版面配置區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58558" y="928125"/>
            <a:ext cx="2054398" cy="1155599"/>
          </a:xfrm>
          <a:prstGeom prst="rect">
            <a:avLst/>
          </a:prstGeom>
          <a:ln>
            <a:noFill/>
          </a:ln>
          <a:effectLst>
            <a:outerShdw blurRad="292100" dist="139700" dir="2700000" algn="tl" rotWithShape="0">
              <a:srgbClr val="333333">
                <a:alpha val="65000"/>
              </a:srgbClr>
            </a:outerShdw>
          </a:effectLst>
        </p:spPr>
      </p:pic>
      <p:pic>
        <p:nvPicPr>
          <p:cNvPr id="9" name="圖片 8"/>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3512315" y="2083724"/>
            <a:ext cx="6276109" cy="353031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62271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題目三－辨識硬幣與鈔票種類</a:t>
            </a:r>
            <a:endParaRPr lang="zh-TW" altLang="en-US" dirty="0"/>
          </a:p>
        </p:txBody>
      </p:sp>
      <p:sp>
        <p:nvSpPr>
          <p:cNvPr id="3" name="內容版面配置區 2"/>
          <p:cNvSpPr>
            <a:spLocks noGrp="1"/>
          </p:cNvSpPr>
          <p:nvPr>
            <p:ph sz="quarter" idx="13"/>
          </p:nvPr>
        </p:nvSpPr>
        <p:spPr>
          <a:xfrm>
            <a:off x="1123834" y="2367092"/>
            <a:ext cx="10363826" cy="3424107"/>
          </a:xfrm>
        </p:spPr>
        <p:txBody>
          <a:bodyPr>
            <a:normAutofit/>
          </a:bodyPr>
          <a:lstStyle/>
          <a:p>
            <a:r>
              <a:rPr lang="zh-TW" altLang="en-US" sz="1800" b="1" dirty="0">
                <a:ea typeface="微軟正黑體" panose="020B0604030504040204" pitchFamily="34" charset="-120"/>
              </a:rPr>
              <a:t>灰階、二值化、膨脹、侵蝕後的圖片（下圖）</a:t>
            </a:r>
          </a:p>
        </p:txBody>
      </p:sp>
      <p:pic>
        <p:nvPicPr>
          <p:cNvPr id="8" name="內容版面配置區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58558" y="928125"/>
            <a:ext cx="2054398" cy="1155599"/>
          </a:xfrm>
          <a:prstGeom prst="rect">
            <a:avLst/>
          </a:prstGeom>
          <a:ln>
            <a:noFill/>
          </a:ln>
          <a:effectLst>
            <a:outerShdw blurRad="292100" dist="139700" dir="2700000" algn="tl" rotWithShape="0">
              <a:srgbClr val="333333">
                <a:alpha val="65000"/>
              </a:srgbClr>
            </a:outerShdw>
          </a:effectLst>
        </p:spPr>
      </p:pic>
      <p:pic>
        <p:nvPicPr>
          <p:cNvPr id="9" name="圖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3775" y="2931622"/>
            <a:ext cx="6276108" cy="353031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981468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題目三－辨識硬幣與鈔票種類</a:t>
            </a:r>
            <a:endParaRPr lang="zh-TW" altLang="en-US" dirty="0"/>
          </a:p>
        </p:txBody>
      </p:sp>
      <p:sp>
        <p:nvSpPr>
          <p:cNvPr id="3" name="內容版面配置區 2"/>
          <p:cNvSpPr>
            <a:spLocks noGrp="1"/>
          </p:cNvSpPr>
          <p:nvPr>
            <p:ph sz="quarter" idx="13"/>
          </p:nvPr>
        </p:nvSpPr>
        <p:spPr>
          <a:xfrm>
            <a:off x="1123834" y="2367092"/>
            <a:ext cx="10363826" cy="3424107"/>
          </a:xfrm>
        </p:spPr>
        <p:txBody>
          <a:bodyPr>
            <a:normAutofit/>
          </a:bodyPr>
          <a:lstStyle/>
          <a:p>
            <a:r>
              <a:rPr lang="zh-TW" altLang="en-US" sz="1800" b="1" dirty="0">
                <a:ea typeface="微軟正黑體" panose="020B0604030504040204" pitchFamily="34" charset="-120"/>
              </a:rPr>
              <a:t>答案</a:t>
            </a:r>
          </a:p>
        </p:txBody>
      </p:sp>
      <p:pic>
        <p:nvPicPr>
          <p:cNvPr id="8" name="內容版面配置區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58558" y="928125"/>
            <a:ext cx="2054398" cy="1155599"/>
          </a:xfrm>
          <a:prstGeom prst="rect">
            <a:avLst/>
          </a:prstGeom>
          <a:ln>
            <a:noFill/>
          </a:ln>
          <a:effectLst>
            <a:outerShdw blurRad="292100" dist="139700" dir="2700000" algn="tl" rotWithShape="0">
              <a:srgbClr val="333333">
                <a:alpha val="65000"/>
              </a:srgbClr>
            </a:outerShdw>
          </a:effectLst>
        </p:spPr>
      </p:pic>
      <p:pic>
        <p:nvPicPr>
          <p:cNvPr id="9" name="圖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02741" y="2367092"/>
            <a:ext cx="6276108" cy="3530310"/>
          </a:xfrm>
          <a:prstGeom prst="rect">
            <a:avLst/>
          </a:prstGeom>
          <a:ln>
            <a:noFill/>
          </a:ln>
          <a:effectLst>
            <a:outerShdw blurRad="292100" dist="139700" dir="2700000" algn="tl" rotWithShape="0">
              <a:srgbClr val="333333">
                <a:alpha val="65000"/>
              </a:srgbClr>
            </a:outerShdw>
          </a:effectLst>
        </p:spPr>
      </p:pic>
      <p:sp>
        <p:nvSpPr>
          <p:cNvPr id="7" name="文字方塊 6"/>
          <p:cNvSpPr txBox="1"/>
          <p:nvPr/>
        </p:nvSpPr>
        <p:spPr>
          <a:xfrm>
            <a:off x="8498907" y="2367092"/>
            <a:ext cx="2924349" cy="4187813"/>
          </a:xfrm>
          <a:prstGeom prst="rect">
            <a:avLst/>
          </a:prstGeom>
          <a:noFill/>
        </p:spPr>
        <p:txBody>
          <a:bodyPr wrap="square" rtlCol="0">
            <a:spAutoFit/>
          </a:bodyPr>
          <a:lstStyle/>
          <a:p>
            <a:pPr marL="228600" indent="-228600">
              <a:lnSpc>
                <a:spcPct val="120000"/>
              </a:lnSpc>
              <a:spcBef>
                <a:spcPts val="1000"/>
              </a:spcBef>
              <a:buClr>
                <a:schemeClr val="tx1"/>
              </a:buClr>
              <a:buFont typeface="Arial" panose="020B0604020202020204" pitchFamily="34" charset="0"/>
              <a:buChar char="•"/>
            </a:pPr>
            <a:r>
              <a:rPr lang="zh-TW" altLang="en-US" b="1" cap="all" dirty="0">
                <a:ea typeface="微軟正黑體" panose="020B0604030504040204" pitchFamily="34" charset="-120"/>
              </a:rPr>
              <a:t>困難：</a:t>
            </a:r>
            <a:endParaRPr lang="en-US" altLang="zh-TW" b="1" cap="all" dirty="0">
              <a:ea typeface="微軟正黑體" panose="020B0604030504040204" pitchFamily="34" charset="-120"/>
            </a:endParaRPr>
          </a:p>
          <a:p>
            <a:pPr>
              <a:lnSpc>
                <a:spcPct val="120000"/>
              </a:lnSpc>
              <a:spcBef>
                <a:spcPts val="1000"/>
              </a:spcBef>
              <a:buClr>
                <a:schemeClr val="tx1"/>
              </a:buClr>
            </a:pPr>
            <a:r>
              <a:rPr lang="zh-TW" altLang="en-US" b="1" cap="all" dirty="0">
                <a:ea typeface="微軟正黑體" panose="020B0604030504040204" pitchFamily="34" charset="-120"/>
              </a:rPr>
              <a:t>因為與實驗一相近，只在抓出紙鈔範圍上花了一點時間便解決了實驗三。</a:t>
            </a:r>
            <a:endParaRPr lang="en-US" altLang="zh-TW" b="1" cap="all" dirty="0">
              <a:ea typeface="微軟正黑體" panose="020B0604030504040204" pitchFamily="34" charset="-120"/>
            </a:endParaRPr>
          </a:p>
          <a:p>
            <a:pPr>
              <a:lnSpc>
                <a:spcPct val="120000"/>
              </a:lnSpc>
              <a:spcBef>
                <a:spcPts val="1000"/>
              </a:spcBef>
              <a:buClr>
                <a:schemeClr val="tx1"/>
              </a:buClr>
            </a:pPr>
            <a:r>
              <a:rPr lang="zh-TW" altLang="zh-TW" sz="1600" dirty="0">
                <a:solidFill>
                  <a:srgbClr val="FF0000"/>
                </a:solidFill>
                <a:latin typeface="Consolas" panose="020B0609020204030204" pitchFamily="49" charset="0"/>
              </a:rPr>
              <a:t>cv2.connectedComponentsWithStats</a:t>
            </a:r>
            <a:endParaRPr lang="en-US" altLang="zh-TW" sz="1600" b="1" cap="all" dirty="0">
              <a:solidFill>
                <a:srgbClr val="FF0000"/>
              </a:solidFill>
              <a:ea typeface="微軟正黑體" panose="020B0604030504040204" pitchFamily="34" charset="-120"/>
            </a:endParaRPr>
          </a:p>
          <a:p>
            <a:pPr>
              <a:lnSpc>
                <a:spcPct val="120000"/>
              </a:lnSpc>
              <a:spcBef>
                <a:spcPts val="1000"/>
              </a:spcBef>
              <a:buClr>
                <a:schemeClr val="tx1"/>
              </a:buClr>
            </a:pPr>
            <a:r>
              <a:rPr lang="zh-TW" altLang="en-US" b="1" cap="all" dirty="0">
                <a:ea typeface="微軟正黑體" panose="020B0604030504040204" pitchFamily="34" charset="-120"/>
              </a:rPr>
              <a:t>此語法的 </a:t>
            </a:r>
            <a:r>
              <a:rPr lang="en-US" altLang="zh-TW" b="1" cap="all" dirty="0">
                <a:ea typeface="微軟正黑體" panose="020B0604030504040204" pitchFamily="34" charset="-120"/>
              </a:rPr>
              <a:t>STATS[4]</a:t>
            </a:r>
            <a:r>
              <a:rPr lang="zh-TW" altLang="en-US" b="1" cap="all" dirty="0">
                <a:ea typeface="微軟正黑體" panose="020B0604030504040204" pitchFamily="34" charset="-120"/>
              </a:rPr>
              <a:t> 是像素面積，但裡面有些雜訊沒有處理掉，因此改用長乘寬來計算</a:t>
            </a:r>
            <a:endParaRPr lang="en-US" altLang="zh-TW" b="1" cap="all" dirty="0">
              <a:ea typeface="微軟正黑體" panose="020B0604030504040204" pitchFamily="34" charset="-120"/>
            </a:endParaRPr>
          </a:p>
          <a:p>
            <a:pPr>
              <a:lnSpc>
                <a:spcPct val="120000"/>
              </a:lnSpc>
              <a:spcBef>
                <a:spcPts val="1000"/>
              </a:spcBef>
              <a:buClr>
                <a:schemeClr val="tx1"/>
              </a:buClr>
            </a:pPr>
            <a:endParaRPr lang="zh-TW" altLang="en-US" b="1" cap="all" dirty="0">
              <a:ea typeface="微軟正黑體" panose="020B0604030504040204" pitchFamily="34" charset="-120"/>
            </a:endParaRPr>
          </a:p>
        </p:txBody>
      </p:sp>
    </p:spTree>
    <p:extLst>
      <p:ext uri="{BB962C8B-B14F-4D97-AF65-F5344CB8AC3E}">
        <p14:creationId xmlns:p14="http://schemas.microsoft.com/office/powerpoint/2010/main" val="9632076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題目四－影像金字塔混和圖片</a:t>
            </a:r>
            <a:endParaRPr lang="zh-TW" altLang="en-US" dirty="0"/>
          </a:p>
        </p:txBody>
      </p:sp>
      <p:sp>
        <p:nvSpPr>
          <p:cNvPr id="3" name="內容版面配置區 2"/>
          <p:cNvSpPr>
            <a:spLocks noGrp="1"/>
          </p:cNvSpPr>
          <p:nvPr>
            <p:ph sz="quarter" idx="13"/>
          </p:nvPr>
        </p:nvSpPr>
        <p:spPr>
          <a:xfrm>
            <a:off x="913774" y="2367092"/>
            <a:ext cx="10363826" cy="4008770"/>
          </a:xfrm>
        </p:spPr>
        <p:txBody>
          <a:bodyPr>
            <a:normAutofit/>
          </a:bodyPr>
          <a:lstStyle/>
          <a:p>
            <a:r>
              <a:rPr lang="zh-TW" altLang="en-US" sz="1800" b="1" dirty="0">
                <a:ea typeface="微軟正黑體" panose="020B0604030504040204" pitchFamily="34" charset="-120"/>
              </a:rPr>
              <a:t>影像金字塔</a:t>
            </a:r>
            <a:endParaRPr lang="en-US" altLang="zh-TW" sz="1800" b="1" dirty="0">
              <a:ea typeface="微軟正黑體" panose="020B0604030504040204" pitchFamily="34" charset="-120"/>
            </a:endParaRPr>
          </a:p>
          <a:p>
            <a:pPr marL="0" indent="0">
              <a:buNone/>
            </a:pPr>
            <a:r>
              <a:rPr lang="zh-TW" altLang="en-US" sz="1800" b="1" dirty="0">
                <a:ea typeface="微軟正黑體" panose="020B0604030504040204" pitchFamily="34" charset="-120"/>
              </a:rPr>
              <a:t>影像金字塔透過將圖片放大縮小，而越將圖片放大就是越底層的金字塔，縮小就是越下層的金字塔，跟金字塔的切面面積有關。</a:t>
            </a:r>
            <a:endParaRPr lang="en-US" altLang="zh-TW" sz="1800" b="1" dirty="0">
              <a:ea typeface="微軟正黑體" panose="020B0604030504040204" pitchFamily="34" charset="-120"/>
            </a:endParaRPr>
          </a:p>
          <a:p>
            <a:pPr marL="0" indent="0">
              <a:buNone/>
            </a:pPr>
            <a:endParaRPr lang="en-US" altLang="zh-TW" sz="1800" b="1" dirty="0">
              <a:ea typeface="微軟正黑體" panose="020B0604030504040204" pitchFamily="34" charset="-120"/>
            </a:endParaRPr>
          </a:p>
          <a:p>
            <a:pPr marL="0" indent="0">
              <a:buNone/>
            </a:pPr>
            <a:endParaRPr lang="en-US" altLang="zh-TW" sz="1800" b="1" dirty="0">
              <a:ea typeface="微軟正黑體" panose="020B0604030504040204" pitchFamily="34" charset="-120"/>
            </a:endParaRPr>
          </a:p>
        </p:txBody>
      </p:sp>
      <p:pic>
        <p:nvPicPr>
          <p:cNvPr id="5" name="圖片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296784" y="920679"/>
            <a:ext cx="1294015" cy="1294015"/>
          </a:xfrm>
          <a:prstGeom prst="rect">
            <a:avLst/>
          </a:prstGeom>
          <a:ln>
            <a:noFill/>
          </a:ln>
          <a:effectLst>
            <a:outerShdw blurRad="292100" dist="139700" dir="2700000" algn="tl" rotWithShape="0">
              <a:srgbClr val="333333">
                <a:alpha val="65000"/>
              </a:srgbClr>
            </a:outerShdw>
          </a:effectLst>
        </p:spPr>
      </p:pic>
      <p:pic>
        <p:nvPicPr>
          <p:cNvPr id="6" name="圖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8493" y="3606132"/>
            <a:ext cx="5014737" cy="261510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41752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題目四－影像金字塔混和圖片</a:t>
            </a:r>
            <a:endParaRPr lang="zh-TW" altLang="en-US" dirty="0"/>
          </a:p>
        </p:txBody>
      </p:sp>
      <p:sp>
        <p:nvSpPr>
          <p:cNvPr id="3" name="內容版面配置區 2"/>
          <p:cNvSpPr>
            <a:spLocks noGrp="1"/>
          </p:cNvSpPr>
          <p:nvPr>
            <p:ph sz="quarter" idx="13"/>
          </p:nvPr>
        </p:nvSpPr>
        <p:spPr>
          <a:xfrm>
            <a:off x="913774" y="2367092"/>
            <a:ext cx="10363826" cy="4008770"/>
          </a:xfrm>
        </p:spPr>
        <p:txBody>
          <a:bodyPr>
            <a:normAutofit/>
          </a:bodyPr>
          <a:lstStyle/>
          <a:p>
            <a:pPr marL="0" indent="0">
              <a:buNone/>
            </a:pPr>
            <a:r>
              <a:rPr lang="zh-TW" altLang="en-US" sz="1800" b="1" dirty="0">
                <a:ea typeface="微軟正黑體" panose="020B0604030504040204" pitchFamily="34" charset="-120"/>
              </a:rPr>
              <a:t>拉普拉斯金字塔如下</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將原始圖片設為最底層的金字塔</a:t>
            </a:r>
          </a:p>
          <a:p>
            <a:r>
              <a:rPr lang="zh-TW" altLang="en-US" sz="1800" b="1" dirty="0">
                <a:ea typeface="微軟正黑體" panose="020B0604030504040204" pitchFamily="34" charset="-120"/>
              </a:rPr>
              <a:t>設定要縮小的次數</a:t>
            </a:r>
          </a:p>
          <a:p>
            <a:r>
              <a:rPr lang="zh-TW" altLang="en-US" sz="1800" b="1" dirty="0">
                <a:ea typeface="微軟正黑體" panose="020B0604030504040204" pitchFamily="34" charset="-120"/>
              </a:rPr>
              <a:t>記錄每層高斯金字塔的縮小</a:t>
            </a:r>
          </a:p>
          <a:p>
            <a:r>
              <a:rPr lang="zh-TW" altLang="en-US" sz="1800" b="1" dirty="0">
                <a:ea typeface="微軟正黑體" panose="020B0604030504040204" pitchFamily="34" charset="-120"/>
              </a:rPr>
              <a:t>將上一層的高斯金字塔放大後與當前圖層</a:t>
            </a:r>
            <a:endParaRPr lang="en-US" altLang="zh-TW" sz="1800" b="1" dirty="0">
              <a:ea typeface="微軟正黑體" panose="020B0604030504040204" pitchFamily="34" charset="-120"/>
            </a:endParaRPr>
          </a:p>
          <a:p>
            <a:pPr marL="0" indent="0">
              <a:buNone/>
            </a:pPr>
            <a:r>
              <a:rPr lang="zh-TW" altLang="en-US" sz="1800" b="1" dirty="0">
                <a:ea typeface="微軟正黑體" panose="020B0604030504040204" pitchFamily="34" charset="-120"/>
              </a:rPr>
              <a:t>進行圖片減法，從最上層開始，也就是圖片</a:t>
            </a:r>
            <a:endParaRPr lang="en-US" altLang="zh-TW" sz="1800" b="1" dirty="0">
              <a:ea typeface="微軟正黑體" panose="020B0604030504040204" pitchFamily="34" charset="-120"/>
            </a:endParaRPr>
          </a:p>
          <a:p>
            <a:pPr marL="0" indent="0">
              <a:buNone/>
            </a:pPr>
            <a:r>
              <a:rPr lang="zh-TW" altLang="en-US" sz="1800" b="1" dirty="0">
                <a:ea typeface="微軟正黑體" panose="020B0604030504040204" pitchFamily="34" charset="-120"/>
              </a:rPr>
              <a:t> </a:t>
            </a:r>
            <a:r>
              <a:rPr lang="en-US" altLang="zh-TW" sz="1800" b="1" dirty="0">
                <a:ea typeface="微軟正黑體" panose="020B0604030504040204" pitchFamily="34" charset="-120"/>
              </a:rPr>
              <a:t>size </a:t>
            </a:r>
            <a:r>
              <a:rPr lang="zh-TW" altLang="en-US" sz="1800" b="1" dirty="0">
                <a:ea typeface="微軟正黑體" panose="020B0604030504040204" pitchFamily="34" charset="-120"/>
              </a:rPr>
              <a:t>最小的地方</a:t>
            </a:r>
            <a:endParaRPr lang="en-US" altLang="zh-TW" sz="1800" b="1" dirty="0">
              <a:ea typeface="微軟正黑體" panose="020B0604030504040204" pitchFamily="34" charset="-120"/>
            </a:endParaRPr>
          </a:p>
          <a:p>
            <a:pPr marL="0" indent="0">
              <a:buNone/>
            </a:pPr>
            <a:endParaRPr lang="en-US" altLang="zh-TW" sz="1800" b="1" dirty="0">
              <a:ea typeface="微軟正黑體" panose="020B0604030504040204" pitchFamily="34" charset="-120"/>
            </a:endParaRPr>
          </a:p>
        </p:txBody>
      </p:sp>
      <p:pic>
        <p:nvPicPr>
          <p:cNvPr id="5" name="圖片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296784" y="920679"/>
            <a:ext cx="1294015" cy="1294015"/>
          </a:xfrm>
          <a:prstGeom prst="rect">
            <a:avLst/>
          </a:prstGeom>
          <a:ln>
            <a:noFill/>
          </a:ln>
          <a:effectLst>
            <a:outerShdw blurRad="292100" dist="139700" dir="2700000" algn="tl" rotWithShape="0">
              <a:srgbClr val="333333">
                <a:alpha val="65000"/>
              </a:srgbClr>
            </a:outerShdw>
          </a:effectLst>
        </p:spPr>
      </p:pic>
      <p:pic>
        <p:nvPicPr>
          <p:cNvPr id="6" name="圖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78088" y="2289508"/>
            <a:ext cx="5633258" cy="30751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376164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1157752" y="3049688"/>
            <a:ext cx="1109768" cy="3607724"/>
          </a:xfrm>
        </p:spPr>
        <p:txBody>
          <a:bodyPr vert="eaVert">
            <a:normAutofit/>
          </a:bodyPr>
          <a:lstStyle/>
          <a:p>
            <a:pPr algn="l"/>
            <a:r>
              <a:rPr lang="zh-TW" altLang="en-US" sz="2000" b="1" dirty="0">
                <a:solidFill>
                  <a:srgbClr val="65463E"/>
                </a:solidFill>
                <a:latin typeface="微軟正黑體" panose="020B0604030504040204" pitchFamily="34" charset="-120"/>
                <a:ea typeface="微軟正黑體" panose="020B0604030504040204" pitchFamily="34" charset="-120"/>
              </a:rPr>
              <a:t>　影像金字塔混和圖片</a:t>
            </a:r>
            <a:br>
              <a:rPr lang="en-US" altLang="zh-TW" sz="2000" b="1" dirty="0">
                <a:solidFill>
                  <a:srgbClr val="65463E"/>
                </a:solidFill>
                <a:latin typeface="微軟正黑體" panose="020B0604030504040204" pitchFamily="34" charset="-120"/>
                <a:ea typeface="微軟正黑體" panose="020B0604030504040204" pitchFamily="34" charset="-120"/>
              </a:rPr>
            </a:br>
            <a:r>
              <a:rPr lang="zh-TW" altLang="en-US" sz="2000" b="1" dirty="0">
                <a:solidFill>
                  <a:srgbClr val="65463E"/>
                </a:solidFill>
                <a:latin typeface="微軟正黑體" panose="020B0604030504040204" pitchFamily="34" charset="-120"/>
                <a:ea typeface="微軟正黑體" panose="020B0604030504040204" pitchFamily="34" charset="-120"/>
              </a:rPr>
              <a:t>題目四</a:t>
            </a:r>
            <a:endParaRPr lang="zh-TW" altLang="en-US" sz="2000" dirty="0"/>
          </a:p>
        </p:txBody>
      </p:sp>
      <p:sp>
        <p:nvSpPr>
          <p:cNvPr id="3" name="Rectangle 1"/>
          <p:cNvSpPr>
            <a:spLocks noChangeArrowheads="1"/>
          </p:cNvSpPr>
          <p:nvPr/>
        </p:nvSpPr>
        <p:spPr bwMode="auto">
          <a:xfrm>
            <a:off x="3266902" y="255659"/>
            <a:ext cx="5070299" cy="6401753"/>
          </a:xfrm>
          <a:prstGeom prst="rect">
            <a:avLst/>
          </a:prstGeom>
          <a:solidFill>
            <a:srgbClr val="2D2D2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800" b="0" i="0" u="none" strike="noStrike" cap="none" normalizeH="0" dirty="0">
                <a:ln>
                  <a:noFill/>
                </a:ln>
                <a:solidFill>
                  <a:srgbClr val="66D9EF"/>
                </a:solidFill>
                <a:effectLst/>
                <a:latin typeface="Consolas" panose="020B0609020204030204" pitchFamily="49" charset="0"/>
              </a:rPr>
              <a:t>import</a:t>
            </a:r>
            <a:r>
              <a:rPr kumimoji="0" lang="zh-TW" altLang="zh-TW" sz="800" b="0" i="0" u="none" strike="noStrike" cap="none" normalizeH="0" dirty="0">
                <a:ln>
                  <a:noFill/>
                </a:ln>
                <a:solidFill>
                  <a:srgbClr val="DEDEDE"/>
                </a:solidFill>
                <a:effectLst/>
                <a:latin typeface="Consolas" panose="020B0609020204030204" pitchFamily="49" charset="0"/>
              </a:rPr>
              <a:t> cv2</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import</a:t>
            </a:r>
            <a:r>
              <a:rPr kumimoji="0" lang="zh-TW" altLang="zh-TW" sz="800" b="0" i="0" u="none" strike="noStrike" cap="none" normalizeH="0" dirty="0">
                <a:ln>
                  <a:noFill/>
                </a:ln>
                <a:solidFill>
                  <a:srgbClr val="DEDEDE"/>
                </a:solidFill>
                <a:effectLst/>
                <a:latin typeface="Consolas" panose="020B0609020204030204" pitchFamily="49" charset="0"/>
              </a:rPr>
              <a:t> numpy </a:t>
            </a:r>
            <a:r>
              <a:rPr kumimoji="0" lang="zh-TW" altLang="zh-TW" sz="800" b="0" i="0" u="none" strike="noStrike" cap="none" normalizeH="0" dirty="0">
                <a:ln>
                  <a:noFill/>
                </a:ln>
                <a:solidFill>
                  <a:srgbClr val="66D9EF"/>
                </a:solidFill>
                <a:effectLst/>
                <a:latin typeface="Consolas" panose="020B0609020204030204" pitchFamily="49" charset="0"/>
              </a:rPr>
              <a:t>as</a:t>
            </a:r>
            <a:r>
              <a:rPr kumimoji="0" lang="zh-TW" altLang="zh-TW" sz="800" b="0" i="0" u="none" strike="noStrike" cap="none" normalizeH="0" dirty="0">
                <a:ln>
                  <a:noFill/>
                </a:ln>
                <a:solidFill>
                  <a:srgbClr val="DEDEDE"/>
                </a:solidFill>
                <a:effectLst/>
                <a:latin typeface="Consolas" panose="020B0609020204030204" pitchFamily="49" charset="0"/>
              </a:rPr>
              <a:t> np</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#讀圖片檔案，下面會放題目所需要的圖片</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a = cv2.imread("./pic/apple.jpg")</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b = cv2.imread("./pic/orange.jpg")</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#目標是圖片合併，因此我們先建兩個高斯金字塔</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gaussA = [a.copy()]</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gaussB = [b.copy()]</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copyA = a.copy()</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copyB = b.copy()</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for</a:t>
            </a:r>
            <a:r>
              <a:rPr kumimoji="0" lang="zh-TW" altLang="zh-TW" sz="800" b="0" i="0" u="none" strike="noStrike" cap="none" normalizeH="0" dirty="0">
                <a:ln>
                  <a:noFill/>
                </a:ln>
                <a:solidFill>
                  <a:srgbClr val="DEDEDE"/>
                </a:solidFill>
                <a:effectLst/>
                <a:latin typeface="Consolas" panose="020B0609020204030204" pitchFamily="49" charset="0"/>
              </a:rPr>
              <a:t> i </a:t>
            </a:r>
            <a:r>
              <a:rPr kumimoji="0" lang="zh-TW" altLang="zh-TW" sz="800" b="0" i="0" u="none" strike="noStrike" cap="none" normalizeH="0" dirty="0">
                <a:ln>
                  <a:noFill/>
                </a:ln>
                <a:solidFill>
                  <a:srgbClr val="66D9EF"/>
                </a:solidFill>
                <a:effectLst/>
                <a:latin typeface="Consolas" panose="020B0609020204030204" pitchFamily="49" charset="0"/>
              </a:rPr>
              <a:t>in</a:t>
            </a:r>
            <a:r>
              <a:rPr kumimoji="0" lang="zh-TW" altLang="zh-TW" sz="800" b="0" i="0" u="none" strike="noStrike" cap="none" normalizeH="0" dirty="0">
                <a:ln>
                  <a:noFill/>
                </a:ln>
                <a:solidFill>
                  <a:srgbClr val="DEDEDE"/>
                </a:solidFill>
                <a:effectLst/>
                <a:latin typeface="Consolas" panose="020B0609020204030204" pitchFamily="49" charset="0"/>
              </a:rPr>
              <a:t> range(</a:t>
            </a:r>
            <a:r>
              <a:rPr kumimoji="0" lang="zh-TW" altLang="zh-TW" sz="800" b="0" i="0" u="none" strike="noStrike" cap="none" normalizeH="0" dirty="0">
                <a:ln>
                  <a:noFill/>
                </a:ln>
                <a:solidFill>
                  <a:srgbClr val="CC99CC"/>
                </a:solidFill>
                <a:effectLst/>
                <a:latin typeface="Consolas" panose="020B0609020204030204" pitchFamily="49" charset="0"/>
              </a:rPr>
              <a:t>6</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 more small</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copyA = cv2.pyrDown(copyA) </a:t>
            </a:r>
            <a:r>
              <a:rPr kumimoji="0" lang="zh-TW" altLang="zh-TW" sz="800" b="0" i="0" u="none" strike="noStrike" cap="none" normalizeH="0" dirty="0">
                <a:ln>
                  <a:noFill/>
                </a:ln>
                <a:solidFill>
                  <a:srgbClr val="99CC99"/>
                </a:solidFill>
                <a:effectLst/>
                <a:latin typeface="Consolas" panose="020B0609020204030204" pitchFamily="49" charset="0"/>
              </a:rPr>
              <a:t>#縮小，建立金字塔上層</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copyB = cv2.pyrDown(copyB)</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gaussA.append(copyA)</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gaussB.append(copyB)</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copyA = gaussA[</a:t>
            </a:r>
            <a:r>
              <a:rPr kumimoji="0" lang="zh-TW" altLang="zh-TW" sz="800" b="0" i="0" u="none" strike="noStrike" cap="none" normalizeH="0" dirty="0">
                <a:ln>
                  <a:noFill/>
                </a:ln>
                <a:solidFill>
                  <a:srgbClr val="CC99CC"/>
                </a:solidFill>
                <a:effectLst/>
                <a:latin typeface="Consolas" panose="020B0609020204030204" pitchFamily="49" charset="0"/>
              </a:rPr>
              <a:t>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#稍微注意，拉普拉斯金字塔由於編寫方便，我們的陣列值越大時圖層越小，金字塔相反</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laplacianA = [copyA] </a:t>
            </a:r>
            <a:r>
              <a:rPr kumimoji="0" lang="zh-TW" altLang="zh-TW" sz="800" b="0" i="0" u="none" strike="noStrike" cap="none" normalizeH="0" dirty="0">
                <a:ln>
                  <a:noFill/>
                </a:ln>
                <a:solidFill>
                  <a:srgbClr val="99CC99"/>
                </a:solidFill>
                <a:effectLst/>
                <a:latin typeface="Consolas" panose="020B0609020204030204" pitchFamily="49" charset="0"/>
              </a:rPr>
              <a:t>#建立拉普拉斯金字塔</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copyB = gaussB[</a:t>
            </a:r>
            <a:r>
              <a:rPr kumimoji="0" lang="zh-TW" altLang="zh-TW" sz="800" b="0" i="0" u="none" strike="noStrike" cap="none" normalizeH="0" dirty="0">
                <a:ln>
                  <a:noFill/>
                </a:ln>
                <a:solidFill>
                  <a:srgbClr val="CC99CC"/>
                </a:solidFill>
                <a:effectLst/>
                <a:latin typeface="Consolas" panose="020B0609020204030204" pitchFamily="49" charset="0"/>
              </a:rPr>
              <a:t>5</a:t>
            </a:r>
            <a:r>
              <a:rPr kumimoji="0" lang="zh-TW" altLang="zh-TW" sz="800" b="0" i="0" u="none" strike="noStrike" cap="none" normalizeH="0" dirty="0">
                <a:ln>
                  <a:noFill/>
                </a:ln>
                <a:solidFill>
                  <a:srgbClr val="DEDEDE"/>
                </a:solidFill>
                <a:effectLst/>
                <a:latin typeface="Consolas" panose="020B0609020204030204" pitchFamily="49" charset="0"/>
              </a:rPr>
              <a:t>]</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laplacianB = [copyB]</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for</a:t>
            </a:r>
            <a:r>
              <a:rPr kumimoji="0" lang="zh-TW" altLang="zh-TW" sz="800" b="0" i="0" u="none" strike="noStrike" cap="none" normalizeH="0" dirty="0">
                <a:ln>
                  <a:noFill/>
                </a:ln>
                <a:solidFill>
                  <a:srgbClr val="DEDEDE"/>
                </a:solidFill>
                <a:effectLst/>
                <a:latin typeface="Consolas" panose="020B0609020204030204" pitchFamily="49" charset="0"/>
              </a:rPr>
              <a:t> i </a:t>
            </a:r>
            <a:r>
              <a:rPr kumimoji="0" lang="zh-TW" altLang="zh-TW" sz="800" b="0" i="0" u="none" strike="noStrike" cap="none" normalizeH="0" dirty="0">
                <a:ln>
                  <a:noFill/>
                </a:ln>
                <a:solidFill>
                  <a:srgbClr val="66D9EF"/>
                </a:solidFill>
                <a:effectLst/>
                <a:latin typeface="Consolas" panose="020B0609020204030204" pitchFamily="49" charset="0"/>
              </a:rPr>
              <a:t>in</a:t>
            </a:r>
            <a:r>
              <a:rPr kumimoji="0" lang="zh-TW" altLang="zh-TW" sz="800" b="0" i="0" u="none" strike="noStrike" cap="none" normalizeH="0" dirty="0">
                <a:ln>
                  <a:noFill/>
                </a:ln>
                <a:solidFill>
                  <a:srgbClr val="DEDEDE"/>
                </a:solidFill>
                <a:effectLst/>
                <a:latin typeface="Consolas" panose="020B0609020204030204" pitchFamily="49" charset="0"/>
              </a:rPr>
              <a:t> range(</a:t>
            </a:r>
            <a:r>
              <a:rPr kumimoji="0" lang="zh-TW" altLang="zh-TW" sz="800" b="0" i="0" u="none" strike="noStrike" cap="none" normalizeH="0" dirty="0">
                <a:ln>
                  <a:noFill/>
                </a:ln>
                <a:solidFill>
                  <a:srgbClr val="CC99CC"/>
                </a:solidFill>
                <a:effectLst/>
                <a:latin typeface="Consolas" panose="020B0609020204030204" pitchFamily="49" charset="0"/>
              </a:rPr>
              <a:t>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#建立拉普拉斯金字塔</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tempA = cv2.pyrUp(gaussA[i]) </a:t>
            </a:r>
            <a:r>
              <a:rPr kumimoji="0" lang="zh-TW" altLang="zh-TW" sz="800" b="0" i="0" u="none" strike="noStrike" cap="none" normalizeH="0" dirty="0">
                <a:ln>
                  <a:noFill/>
                </a:ln>
                <a:solidFill>
                  <a:srgbClr val="99CC99"/>
                </a:solidFill>
                <a:effectLst/>
                <a:latin typeface="Consolas" panose="020B0609020204030204" pitchFamily="49" charset="0"/>
              </a:rPr>
              <a:t>#將當前高斯金字塔放大</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tempB = cv2.pyrUp(gaussB[i])</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subA = cv2.subtract(gaussA[i</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tempA) </a:t>
            </a:r>
            <a:r>
              <a:rPr kumimoji="0" lang="zh-TW" altLang="zh-TW" sz="800" b="0" i="0" u="none" strike="noStrike" cap="none" normalizeH="0" dirty="0">
                <a:ln>
                  <a:noFill/>
                </a:ln>
                <a:solidFill>
                  <a:srgbClr val="99CC99"/>
                </a:solidFill>
                <a:effectLst/>
                <a:latin typeface="Consolas" panose="020B0609020204030204" pitchFamily="49" charset="0"/>
              </a:rPr>
              <a:t>#放大後，在跟下一層的高斯金字塔做減法得出拉普拉斯金字塔</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subB = cv2.subtract(gaussB[i</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tempB)</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laplacianA.append(subA) </a:t>
            </a:r>
            <a:r>
              <a:rPr kumimoji="0" lang="zh-TW" altLang="zh-TW" sz="800" b="0" i="0" u="none" strike="noStrike" cap="none" normalizeH="0" dirty="0">
                <a:ln>
                  <a:noFill/>
                </a:ln>
                <a:solidFill>
                  <a:srgbClr val="99CC99"/>
                </a:solidFill>
                <a:effectLst/>
                <a:latin typeface="Consolas" panose="020B0609020204030204" pitchFamily="49" charset="0"/>
              </a:rPr>
              <a:t>#記錄起來</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laplacianB.append(subB)</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#cv2.imshow("subA", subA)</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#cv2.waitKey(0)</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stack = [] </a:t>
            </a:r>
            <a:r>
              <a:rPr kumimoji="0" lang="zh-TW" altLang="zh-TW" sz="800" b="0" i="0" u="none" strike="noStrike" cap="none" normalizeH="0" dirty="0">
                <a:ln>
                  <a:noFill/>
                </a:ln>
                <a:solidFill>
                  <a:srgbClr val="99CC99"/>
                </a:solidFill>
                <a:effectLst/>
                <a:latin typeface="Consolas" panose="020B0609020204030204" pitchFamily="49" charset="0"/>
              </a:rPr>
              <a:t>#要被疊加的圖層放置處</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for</a:t>
            </a:r>
            <a:r>
              <a:rPr kumimoji="0" lang="zh-TW" altLang="zh-TW" sz="800" b="0" i="0" u="none" strike="noStrike" cap="none" normalizeH="0" dirty="0">
                <a:ln>
                  <a:noFill/>
                </a:ln>
                <a:solidFill>
                  <a:srgbClr val="DEDEDE"/>
                </a:solidFill>
                <a:effectLst/>
                <a:latin typeface="Consolas" panose="020B0609020204030204" pitchFamily="49" charset="0"/>
              </a:rPr>
              <a:t> itA, itB </a:t>
            </a:r>
            <a:r>
              <a:rPr kumimoji="0" lang="zh-TW" altLang="zh-TW" sz="800" b="0" i="0" u="none" strike="noStrike" cap="none" normalizeH="0" dirty="0">
                <a:ln>
                  <a:noFill/>
                </a:ln>
                <a:solidFill>
                  <a:srgbClr val="66D9EF"/>
                </a:solidFill>
                <a:effectLst/>
                <a:latin typeface="Consolas" panose="020B0609020204030204" pitchFamily="49" charset="0"/>
              </a:rPr>
              <a:t>in</a:t>
            </a:r>
            <a:r>
              <a:rPr kumimoji="0" lang="zh-TW" altLang="zh-TW" sz="800" b="0" i="0" u="none" strike="noStrike" cap="none" normalizeH="0" dirty="0">
                <a:ln>
                  <a:noFill/>
                </a:ln>
                <a:solidFill>
                  <a:srgbClr val="DEDEDE"/>
                </a:solidFill>
                <a:effectLst/>
                <a:latin typeface="Consolas" panose="020B0609020204030204" pitchFamily="49" charset="0"/>
              </a:rPr>
              <a:t> zip(laplacianA, laplacianB): </a:t>
            </a:r>
            <a:r>
              <a:rPr kumimoji="0" lang="zh-TW" altLang="zh-TW" sz="800" b="0" i="0" u="none" strike="noStrike" cap="none" normalizeH="0" dirty="0">
                <a:ln>
                  <a:noFill/>
                </a:ln>
                <a:solidFill>
                  <a:srgbClr val="99CC99"/>
                </a:solidFill>
                <a:effectLst/>
                <a:latin typeface="Consolas" panose="020B0609020204030204" pitchFamily="49" charset="0"/>
              </a:rPr>
              <a:t>#合併兩個拉普拉斯金字塔</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h, w, ch = itA.shape </a:t>
            </a:r>
            <a:r>
              <a:rPr kumimoji="0" lang="zh-TW" altLang="zh-TW" sz="800" b="0" i="0" u="none" strike="noStrike" cap="none" normalizeH="0" dirty="0">
                <a:ln>
                  <a:noFill/>
                </a:ln>
                <a:solidFill>
                  <a:srgbClr val="99CC99"/>
                </a:solidFill>
                <a:effectLst/>
                <a:latin typeface="Consolas" panose="020B0609020204030204" pitchFamily="49" charset="0"/>
              </a:rPr>
              <a:t>#圖片長、寬、通道</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merge = np.hstack((itA[</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:h, </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:(w // </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itB[</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:h, (w // </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):w])) </a:t>
            </a:r>
            <a:r>
              <a:rPr kumimoji="0" lang="zh-TW" altLang="zh-TW" sz="800" b="0" i="0" u="none" strike="noStrike" cap="none" normalizeH="0" dirty="0">
                <a:ln>
                  <a:noFill/>
                </a:ln>
                <a:solidFill>
                  <a:srgbClr val="99CC99"/>
                </a:solidFill>
                <a:effectLst/>
                <a:latin typeface="Consolas" panose="020B0609020204030204" pitchFamily="49" charset="0"/>
              </a:rPr>
              <a:t>#將圖片進行合併</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#注意，第二張圖片是要右半邊</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stack.append(merge) </a:t>
            </a:r>
            <a:r>
              <a:rPr kumimoji="0" lang="zh-TW" altLang="zh-TW" sz="800" b="0" i="0" u="none" strike="noStrike" cap="none" normalizeH="0" dirty="0">
                <a:ln>
                  <a:noFill/>
                </a:ln>
                <a:solidFill>
                  <a:srgbClr val="99CC99"/>
                </a:solidFill>
                <a:effectLst/>
                <a:latin typeface="Consolas" panose="020B0609020204030204" pitchFamily="49" charset="0"/>
              </a:rPr>
              <a:t>#紀錄</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result = stack[</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#一開使放入最頂端金字塔的圖層，特別注意第 0 層是沒有被減法過的圖層</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for</a:t>
            </a:r>
            <a:r>
              <a:rPr kumimoji="0" lang="zh-TW" altLang="zh-TW" sz="800" b="0" i="0" u="none" strike="noStrike" cap="none" normalizeH="0" dirty="0">
                <a:ln>
                  <a:noFill/>
                </a:ln>
                <a:solidFill>
                  <a:srgbClr val="DEDEDE"/>
                </a:solidFill>
                <a:effectLst/>
                <a:latin typeface="Consolas" panose="020B0609020204030204" pitchFamily="49" charset="0"/>
              </a:rPr>
              <a:t> i </a:t>
            </a:r>
            <a:r>
              <a:rPr kumimoji="0" lang="zh-TW" altLang="zh-TW" sz="800" b="0" i="0" u="none" strike="noStrike" cap="none" normalizeH="0" dirty="0">
                <a:ln>
                  <a:noFill/>
                </a:ln>
                <a:solidFill>
                  <a:srgbClr val="66D9EF"/>
                </a:solidFill>
                <a:effectLst/>
                <a:latin typeface="Consolas" panose="020B0609020204030204" pitchFamily="49" charset="0"/>
              </a:rPr>
              <a:t>in</a:t>
            </a:r>
            <a:r>
              <a:rPr kumimoji="0" lang="zh-TW" altLang="zh-TW" sz="800" b="0" i="0" u="none" strike="noStrike" cap="none" normalizeH="0" dirty="0">
                <a:ln>
                  <a:noFill/>
                </a:ln>
                <a:solidFill>
                  <a:srgbClr val="DEDEDE"/>
                </a:solidFill>
                <a:effectLst/>
                <a:latin typeface="Consolas" panose="020B0609020204030204" pitchFamily="49" charset="0"/>
              </a:rPr>
              <a:t> range(</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6</a:t>
            </a:r>
            <a:r>
              <a:rPr kumimoji="0" lang="zh-TW" altLang="zh-TW" sz="800" b="0" i="0" u="none" strike="noStrike" cap="none" normalizeH="0" dirty="0">
                <a:ln>
                  <a:noFill/>
                </a:ln>
                <a:solidFill>
                  <a:srgbClr val="DEDEDE"/>
                </a:solidFill>
                <a:effectLst/>
                <a:latin typeface="Consolas" panose="020B0609020204030204" pitchFamily="49" charset="0"/>
              </a:rPr>
              <a:t>): </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result = cv2.pyrUp(result) </a:t>
            </a:r>
            <a:r>
              <a:rPr kumimoji="0" lang="zh-TW" altLang="zh-TW" sz="800" b="0" i="0" u="none" strike="noStrike" cap="none" normalizeH="0" dirty="0">
                <a:ln>
                  <a:noFill/>
                </a:ln>
                <a:solidFill>
                  <a:srgbClr val="99CC99"/>
                </a:solidFill>
                <a:effectLst/>
                <a:latin typeface="Consolas" panose="020B0609020204030204" pitchFamily="49" charset="0"/>
              </a:rPr>
              <a:t>#放大圖層</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result = cv2.add(result, stack[i]) </a:t>
            </a:r>
            <a:r>
              <a:rPr kumimoji="0" lang="zh-TW" altLang="zh-TW" sz="800" b="0" i="0" u="none" strike="noStrike" cap="none" normalizeH="0" dirty="0">
                <a:ln>
                  <a:noFill/>
                </a:ln>
                <a:solidFill>
                  <a:srgbClr val="99CC99"/>
                </a:solidFill>
                <a:effectLst/>
                <a:latin typeface="Consolas" panose="020B0609020204030204" pitchFamily="49" charset="0"/>
              </a:rPr>
              <a:t>#疊加我們的拉普拉斯金字塔</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cv2.imshow("a", a)</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cv2.imshow("result", result) </a:t>
            </a:r>
            <a:r>
              <a:rPr kumimoji="0" lang="zh-TW" altLang="zh-TW" sz="800" b="0" i="0" u="none" strike="noStrike" cap="none" normalizeH="0" dirty="0">
                <a:ln>
                  <a:noFill/>
                </a:ln>
                <a:solidFill>
                  <a:srgbClr val="99CC99"/>
                </a:solidFill>
                <a:effectLst/>
                <a:latin typeface="Consolas" panose="020B0609020204030204" pitchFamily="49" charset="0"/>
              </a:rPr>
              <a:t>#輸出完整圖片</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cv2.waitKey(</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cv.imwrite('result.jpg',result)</a:t>
            </a:r>
            <a:r>
              <a:rPr kumimoji="0" lang="zh-TW" altLang="zh-TW" sz="800" b="0" i="0" u="none" strike="noStrike" cap="none" normalizeH="0" dirty="0">
                <a:ln>
                  <a:noFill/>
                </a:ln>
                <a:solidFill>
                  <a:schemeClr val="tx1"/>
                </a:solidFill>
                <a:effectLst/>
              </a:rPr>
              <a:t> </a:t>
            </a:r>
            <a:endParaRPr kumimoji="0" lang="zh-TW" altLang="zh-TW" sz="800" b="0" i="0" u="none" strike="noStrike" cap="none" normalizeH="0" dirty="0">
              <a:ln>
                <a:noFill/>
              </a:ln>
              <a:solidFill>
                <a:schemeClr val="tx1"/>
              </a:solidFill>
              <a:effectLst/>
              <a:latin typeface="Arial" panose="020B0604020202020204" pitchFamily="34" charset="0"/>
            </a:endParaRPr>
          </a:p>
        </p:txBody>
      </p:sp>
      <p:pic>
        <p:nvPicPr>
          <p:cNvPr id="7" name="圖片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65628" y="1484774"/>
            <a:ext cx="1428190" cy="142819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75294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題目一－辨識硬幣種類</a:t>
            </a:r>
            <a:endParaRPr lang="zh-TW" altLang="en-US" dirty="0"/>
          </a:p>
        </p:txBody>
      </p:sp>
      <p:sp>
        <p:nvSpPr>
          <p:cNvPr id="3" name="內容版面配置區 2"/>
          <p:cNvSpPr>
            <a:spLocks noGrp="1"/>
          </p:cNvSpPr>
          <p:nvPr>
            <p:ph sz="quarter" idx="13"/>
          </p:nvPr>
        </p:nvSpPr>
        <p:spPr/>
        <p:txBody>
          <a:bodyPr>
            <a:normAutofit/>
          </a:bodyPr>
          <a:lstStyle/>
          <a:p>
            <a:r>
              <a:rPr lang="zh-TW" altLang="en-US" sz="1800" b="1" dirty="0">
                <a:ea typeface="微軟正黑體" panose="020B0604030504040204" pitchFamily="34" charset="-120"/>
              </a:rPr>
              <a:t>圖片大小不可以超過 </a:t>
            </a:r>
            <a:r>
              <a:rPr lang="en-US" altLang="zh-TW" sz="1800" b="1" dirty="0">
                <a:ea typeface="微軟正黑體" panose="020B0604030504040204" pitchFamily="34" charset="-120"/>
              </a:rPr>
              <a:t>1000 </a:t>
            </a:r>
            <a:r>
              <a:rPr lang="zh-TW" altLang="en-US" sz="1800" b="1" dirty="0">
                <a:ea typeface="微軟正黑體" panose="020B0604030504040204" pitchFamily="34" charset="-120"/>
              </a:rPr>
              <a:t>像素，所以我們先 </a:t>
            </a:r>
            <a:r>
              <a:rPr lang="en-US" altLang="zh-TW" sz="1800" b="1" dirty="0">
                <a:solidFill>
                  <a:srgbClr val="FF0000"/>
                </a:solidFill>
                <a:ea typeface="微軟正黑體" panose="020B0604030504040204" pitchFamily="34" charset="-120"/>
              </a:rPr>
              <a:t>cv2.resize</a:t>
            </a:r>
          </a:p>
          <a:p>
            <a:r>
              <a:rPr lang="zh-TW" altLang="en-US" sz="1800" b="1" dirty="0">
                <a:ea typeface="微軟正黑體" panose="020B0604030504040204" pitchFamily="34" charset="-120"/>
              </a:rPr>
              <a:t>再來進行二值化，因為如果沒有二值化後面所有東西都不能做</a:t>
            </a:r>
          </a:p>
          <a:p>
            <a:r>
              <a:rPr lang="zh-TW" altLang="en-US" sz="1800" b="1" dirty="0">
                <a:ea typeface="微軟正黑體" panose="020B0604030504040204" pitchFamily="34" charset="-120"/>
              </a:rPr>
              <a:t>查看圖片，發現還是有很多白點散布在硬幣的旁邊，因此先侵蝕</a:t>
            </a:r>
          </a:p>
          <a:p>
            <a:r>
              <a:rPr lang="zh-TW" altLang="en-US" sz="1800" b="1" dirty="0">
                <a:ea typeface="微軟正黑體" panose="020B0604030504040204" pitchFamily="34" charset="-120"/>
              </a:rPr>
              <a:t>侵蝕完畢後，發現硬幣的邊界有點變形，在做膨脹</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再來連通物件，</a:t>
            </a:r>
            <a:r>
              <a:rPr lang="en-US" altLang="zh-TW" sz="1800" b="1" dirty="0">
                <a:solidFill>
                  <a:srgbClr val="FF0000"/>
                </a:solidFill>
                <a:ea typeface="微軟正黑體" panose="020B0604030504040204" pitchFamily="34" charset="-120"/>
              </a:rPr>
              <a:t>print(stat)</a:t>
            </a:r>
          </a:p>
          <a:p>
            <a:r>
              <a:rPr lang="zh-TW" altLang="en-US" sz="1800" b="1" dirty="0">
                <a:ea typeface="微軟正黑體" panose="020B0604030504040204" pitchFamily="34" charset="-120"/>
              </a:rPr>
              <a:t>確認沒有後，將每種硬幣畫線</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輸出答案</a:t>
            </a:r>
          </a:p>
        </p:txBody>
      </p:sp>
      <p:pic>
        <p:nvPicPr>
          <p:cNvPr id="4" name="內容版面配置區 9"/>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3834" y="836099"/>
            <a:ext cx="2064019" cy="116101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140275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題目四－影像金字塔混和片</a:t>
            </a:r>
            <a:endParaRPr lang="zh-TW" altLang="en-US" dirty="0"/>
          </a:p>
        </p:txBody>
      </p:sp>
      <p:sp>
        <p:nvSpPr>
          <p:cNvPr id="3" name="內容版面配置區 2"/>
          <p:cNvSpPr>
            <a:spLocks noGrp="1"/>
          </p:cNvSpPr>
          <p:nvPr>
            <p:ph sz="quarter" idx="13"/>
          </p:nvPr>
        </p:nvSpPr>
        <p:spPr>
          <a:xfrm>
            <a:off x="1123834" y="2367092"/>
            <a:ext cx="10363826" cy="3424107"/>
          </a:xfrm>
        </p:spPr>
        <p:txBody>
          <a:bodyPr>
            <a:normAutofit/>
          </a:bodyPr>
          <a:lstStyle/>
          <a:p>
            <a:r>
              <a:rPr lang="zh-TW" altLang="en-US" sz="1800" b="1" dirty="0">
                <a:ea typeface="微軟正黑體" panose="020B0604030504040204" pitchFamily="34" charset="-120"/>
              </a:rPr>
              <a:t>題目原始圖片</a:t>
            </a:r>
            <a:endParaRPr lang="en-US" altLang="zh-TW" sz="1800" b="1" dirty="0">
              <a:ea typeface="微軟正黑體" panose="020B0604030504040204" pitchFamily="34" charset="-120"/>
            </a:endParaRPr>
          </a:p>
          <a:p>
            <a:pPr marL="0" indent="0">
              <a:buNone/>
            </a:pPr>
            <a:r>
              <a:rPr lang="zh-TW" altLang="en-US" sz="1800" b="1" dirty="0">
                <a:ea typeface="微軟正黑體" panose="020B0604030504040204" pitchFamily="34" charset="-120"/>
              </a:rPr>
              <a:t>（右圖）</a:t>
            </a:r>
          </a:p>
        </p:txBody>
      </p:sp>
      <p:pic>
        <p:nvPicPr>
          <p:cNvPr id="6" name="圖片 5"/>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296784" y="920679"/>
            <a:ext cx="1294015" cy="1294015"/>
          </a:xfrm>
          <a:prstGeom prst="rect">
            <a:avLst/>
          </a:prstGeom>
          <a:ln>
            <a:noFill/>
          </a:ln>
          <a:effectLst>
            <a:outerShdw blurRad="292100" dist="139700" dir="2700000" algn="tl" rotWithShape="0">
              <a:srgbClr val="333333">
                <a:alpha val="65000"/>
              </a:srgbClr>
            </a:outerShdw>
          </a:effectLst>
        </p:spPr>
      </p:pic>
      <p:pic>
        <p:nvPicPr>
          <p:cNvPr id="5" name="圖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56709" y="2443941"/>
            <a:ext cx="3014287" cy="3014287"/>
          </a:xfrm>
          <a:prstGeom prst="rect">
            <a:avLst/>
          </a:prstGeom>
          <a:ln>
            <a:noFill/>
          </a:ln>
          <a:effectLst>
            <a:outerShdw blurRad="292100" dist="139700" dir="2700000" algn="tl" rotWithShape="0">
              <a:srgbClr val="333333">
                <a:alpha val="65000"/>
              </a:srgbClr>
            </a:outerShdw>
          </a:effectLst>
        </p:spPr>
      </p:pic>
      <p:pic>
        <p:nvPicPr>
          <p:cNvPr id="7" name="圖片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68028" y="2443941"/>
            <a:ext cx="3022600" cy="3022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56342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題目四－影像金字塔混和片</a:t>
            </a:r>
            <a:endParaRPr lang="zh-TW" altLang="en-US" dirty="0"/>
          </a:p>
        </p:txBody>
      </p:sp>
      <p:sp>
        <p:nvSpPr>
          <p:cNvPr id="3" name="內容版面配置區 2"/>
          <p:cNvSpPr>
            <a:spLocks noGrp="1"/>
          </p:cNvSpPr>
          <p:nvPr>
            <p:ph sz="quarter" idx="13"/>
          </p:nvPr>
        </p:nvSpPr>
        <p:spPr>
          <a:xfrm>
            <a:off x="1123834" y="2367092"/>
            <a:ext cx="10363826" cy="3424107"/>
          </a:xfrm>
        </p:spPr>
        <p:txBody>
          <a:bodyPr>
            <a:normAutofit/>
          </a:bodyPr>
          <a:lstStyle/>
          <a:p>
            <a:r>
              <a:rPr lang="zh-TW" altLang="en-US" sz="1800" b="1" dirty="0">
                <a:ea typeface="微軟正黑體" panose="020B0604030504040204" pitchFamily="34" charset="-120"/>
              </a:rPr>
              <a:t>結果</a:t>
            </a:r>
            <a:r>
              <a:rPr lang="en-US" altLang="zh-TW" sz="1800" b="1" dirty="0">
                <a:ea typeface="微軟正黑體" panose="020B0604030504040204" pitchFamily="34" charset="-120"/>
              </a:rPr>
              <a:t>(</a:t>
            </a:r>
            <a:r>
              <a:rPr lang="zh-TW" altLang="en-US" sz="1800" b="1" dirty="0">
                <a:ea typeface="微軟正黑體" panose="020B0604030504040204" pitchFamily="34" charset="-120"/>
              </a:rPr>
              <a:t>右圖</a:t>
            </a:r>
            <a:r>
              <a:rPr lang="en-US" altLang="zh-TW" sz="1800" b="1" dirty="0">
                <a:ea typeface="微軟正黑體" panose="020B0604030504040204" pitchFamily="34" charset="-120"/>
              </a:rPr>
              <a:t>)</a:t>
            </a:r>
            <a:endParaRPr lang="zh-TW" altLang="en-US" sz="1800" b="1" dirty="0">
              <a:ea typeface="微軟正黑體" panose="020B0604030504040204" pitchFamily="34" charset="-120"/>
            </a:endParaRPr>
          </a:p>
        </p:txBody>
      </p:sp>
      <p:pic>
        <p:nvPicPr>
          <p:cNvPr id="6" name="圖片 5"/>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296784" y="920679"/>
            <a:ext cx="1294015" cy="1294015"/>
          </a:xfrm>
          <a:prstGeom prst="rect">
            <a:avLst/>
          </a:prstGeom>
          <a:ln>
            <a:noFill/>
          </a:ln>
          <a:effectLst>
            <a:outerShdw blurRad="292100" dist="139700" dir="2700000" algn="tl" rotWithShape="0">
              <a:srgbClr val="333333">
                <a:alpha val="65000"/>
              </a:srgbClr>
            </a:outerShdw>
          </a:effectLst>
        </p:spPr>
      </p:pic>
      <p:pic>
        <p:nvPicPr>
          <p:cNvPr id="4" name="圖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3854" y="2367092"/>
            <a:ext cx="3681153" cy="36811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文字方塊 7"/>
          <p:cNvSpPr txBox="1"/>
          <p:nvPr/>
        </p:nvSpPr>
        <p:spPr>
          <a:xfrm>
            <a:off x="6897522" y="2025605"/>
            <a:ext cx="4249846" cy="4022640"/>
          </a:xfrm>
          <a:prstGeom prst="rect">
            <a:avLst/>
          </a:prstGeom>
          <a:noFill/>
        </p:spPr>
        <p:txBody>
          <a:bodyPr wrap="square" rtlCol="0">
            <a:spAutoFit/>
          </a:bodyPr>
          <a:lstStyle/>
          <a:p>
            <a:pPr marL="228600" indent="-228600">
              <a:lnSpc>
                <a:spcPct val="120000"/>
              </a:lnSpc>
              <a:spcBef>
                <a:spcPts val="1000"/>
              </a:spcBef>
              <a:buClr>
                <a:schemeClr val="tx1"/>
              </a:buClr>
              <a:buFont typeface="Arial" panose="020B0604020202020204" pitchFamily="34" charset="0"/>
              <a:buChar char="•"/>
            </a:pPr>
            <a:r>
              <a:rPr lang="zh-TW" altLang="en-US" sz="1600" b="1" cap="all" dirty="0">
                <a:ea typeface="微軟正黑體" panose="020B0604030504040204" pitchFamily="34" charset="-120"/>
              </a:rPr>
              <a:t>困難：</a:t>
            </a:r>
            <a:endParaRPr lang="en-US" altLang="zh-TW" sz="1600" b="1" cap="all" dirty="0">
              <a:ea typeface="微軟正黑體" panose="020B0604030504040204" pitchFamily="34" charset="-120"/>
            </a:endParaRPr>
          </a:p>
          <a:p>
            <a:pPr>
              <a:lnSpc>
                <a:spcPct val="120000"/>
              </a:lnSpc>
              <a:spcBef>
                <a:spcPts val="1000"/>
              </a:spcBef>
              <a:buClr>
                <a:schemeClr val="tx1"/>
              </a:buClr>
            </a:pPr>
            <a:r>
              <a:rPr lang="zh-TW" altLang="en-US" sz="1600" b="1" cap="all" dirty="0">
                <a:ea typeface="微軟正黑體" panose="020B0604030504040204" pitchFamily="34" charset="-120"/>
              </a:rPr>
              <a:t>拉普拉斯金字塔是高斯金字塔放大所遺失的點，這時我們可以透過拉普拉斯金字塔來補足這些遺失的點，理論上可以回到離圖片一樣的狀態。</a:t>
            </a:r>
          </a:p>
          <a:p>
            <a:pPr>
              <a:lnSpc>
                <a:spcPct val="120000"/>
              </a:lnSpc>
              <a:spcBef>
                <a:spcPts val="1000"/>
              </a:spcBef>
              <a:buClr>
                <a:schemeClr val="tx1"/>
              </a:buClr>
            </a:pPr>
            <a:endParaRPr lang="zh-TW" altLang="en-US" sz="1600" b="1" cap="all" dirty="0">
              <a:ea typeface="微軟正黑體" panose="020B0604030504040204" pitchFamily="34" charset="-120"/>
            </a:endParaRPr>
          </a:p>
          <a:p>
            <a:pPr>
              <a:lnSpc>
                <a:spcPct val="120000"/>
              </a:lnSpc>
              <a:spcBef>
                <a:spcPts val="1000"/>
              </a:spcBef>
              <a:buClr>
                <a:schemeClr val="tx1"/>
              </a:buClr>
            </a:pPr>
            <a:r>
              <a:rPr lang="zh-TW" altLang="en-US" sz="1600" b="1" cap="all" dirty="0">
                <a:ea typeface="微軟正黑體" panose="020B0604030504040204" pitchFamily="34" charset="-120"/>
              </a:rPr>
              <a:t>但是在高斯金字塔再放大時，可不知道拉普拉斯金字塔會補足哪些點，所以會一視同仁地把點放大。此時再加上拉普拉斯金字塔的點後</a:t>
            </a:r>
            <a:r>
              <a:rPr lang="en-US" altLang="zh-TW" sz="1600" b="1" cap="all" dirty="0">
                <a:ea typeface="微軟正黑體" panose="020B0604030504040204" pitchFamily="34" charset="-120"/>
              </a:rPr>
              <a:t>(</a:t>
            </a:r>
            <a:r>
              <a:rPr lang="zh-TW" altLang="en-US" sz="1600" b="1" cap="all" dirty="0">
                <a:ea typeface="微軟正黑體" panose="020B0604030504040204" pitchFamily="34" charset="-120"/>
              </a:rPr>
              <a:t>進行圖片相減</a:t>
            </a:r>
            <a:r>
              <a:rPr lang="en-US" altLang="zh-TW" sz="1600" b="1" cap="all" dirty="0">
                <a:ea typeface="微軟正黑體" panose="020B0604030504040204" pitchFamily="34" charset="-120"/>
              </a:rPr>
              <a:t>)</a:t>
            </a:r>
            <a:r>
              <a:rPr lang="zh-TW" altLang="en-US" sz="1600" b="1" cap="all" dirty="0">
                <a:ea typeface="微軟正黑體" panose="020B0604030504040204" pitchFamily="34" charset="-120"/>
              </a:rPr>
              <a:t>，此時那些地方就會被中和成高斯金字塔的放大點與拉普拉斯金字塔地點，達到平滑的效果，就可以讓圖片切割的地方看起來更加圓滑。</a:t>
            </a:r>
          </a:p>
        </p:txBody>
      </p:sp>
    </p:spTree>
    <p:extLst>
      <p:ext uri="{BB962C8B-B14F-4D97-AF65-F5344CB8AC3E}">
        <p14:creationId xmlns:p14="http://schemas.microsoft.com/office/powerpoint/2010/main" val="1365294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592487" y="2875121"/>
            <a:ext cx="1109768" cy="3607724"/>
          </a:xfrm>
        </p:spPr>
        <p:txBody>
          <a:bodyPr vert="eaVert"/>
          <a:lstStyle/>
          <a:p>
            <a:pPr algn="l"/>
            <a:r>
              <a:rPr lang="zh-TW" altLang="en-US" b="1" dirty="0">
                <a:solidFill>
                  <a:srgbClr val="65463E"/>
                </a:solidFill>
                <a:latin typeface="微軟正黑體" panose="020B0604030504040204" pitchFamily="34" charset="-120"/>
                <a:ea typeface="微軟正黑體" panose="020B0604030504040204" pitchFamily="34" charset="-120"/>
              </a:rPr>
              <a:t>   </a:t>
            </a:r>
            <a:r>
              <a:rPr lang="zh-TW" altLang="en-US" sz="2400" b="1" dirty="0">
                <a:solidFill>
                  <a:srgbClr val="65463E"/>
                </a:solidFill>
                <a:latin typeface="微軟正黑體" panose="020B0604030504040204" pitchFamily="34" charset="-120"/>
                <a:ea typeface="微軟正黑體" panose="020B0604030504040204" pitchFamily="34" charset="-120"/>
              </a:rPr>
              <a:t>題目一　辨識硬幣種類</a:t>
            </a:r>
            <a:endParaRPr lang="zh-TW" altLang="en-US" sz="2400" dirty="0"/>
          </a:p>
        </p:txBody>
      </p:sp>
      <p:pic>
        <p:nvPicPr>
          <p:cNvPr id="4" name="內容版面配置區 9"/>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98489" y="1714110"/>
            <a:ext cx="2064019" cy="1161011"/>
          </a:xfrm>
          <a:prstGeom prst="rect">
            <a:avLst/>
          </a:prstGeom>
          <a:ln>
            <a:noFill/>
          </a:ln>
          <a:effectLst>
            <a:outerShdw blurRad="292100" dist="139700" dir="2700000" algn="tl" rotWithShape="0">
              <a:srgbClr val="333333">
                <a:alpha val="65000"/>
              </a:srgbClr>
            </a:outerShdw>
          </a:effectLst>
        </p:spPr>
      </p:pic>
      <p:sp>
        <p:nvSpPr>
          <p:cNvPr id="6" name="Rectangle 2"/>
          <p:cNvSpPr>
            <a:spLocks noGrp="1" noChangeArrowheads="1"/>
          </p:cNvSpPr>
          <p:nvPr>
            <p:ph sz="quarter" idx="13"/>
          </p:nvPr>
        </p:nvSpPr>
        <p:spPr bwMode="auto">
          <a:xfrm>
            <a:off x="2656506" y="133004"/>
            <a:ext cx="7381703" cy="5901555"/>
          </a:xfrm>
          <a:prstGeom prst="rect">
            <a:avLst/>
          </a:prstGeom>
          <a:solidFill>
            <a:srgbClr val="2D2D2D"/>
          </a:solidFill>
          <a:ln>
            <a:noFill/>
          </a:ln>
          <a:effectLst>
            <a:outerShdw blurRad="50800" dist="38100" dir="2700000" algn="tl" rotWithShape="0">
              <a:prstClr val="black">
                <a:alpha val="40000"/>
              </a:prstClr>
            </a:outerShdw>
          </a:effectLst>
          <a:extLs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800" b="0" i="0" u="none" strike="noStrike" cap="none" normalizeH="0" dirty="0">
                <a:ln>
                  <a:noFill/>
                </a:ln>
                <a:solidFill>
                  <a:srgbClr val="66D9EF"/>
                </a:solidFill>
                <a:effectLst/>
                <a:latin typeface="Consolas" panose="020B0609020204030204" pitchFamily="49" charset="0"/>
              </a:rPr>
              <a:t>import</a:t>
            </a:r>
            <a:r>
              <a:rPr kumimoji="0" lang="zh-TW" altLang="zh-TW" sz="800" b="0" i="0" u="none" strike="noStrike" cap="none" normalizeH="0" dirty="0">
                <a:ln>
                  <a:noFill/>
                </a:ln>
                <a:solidFill>
                  <a:srgbClr val="DEDEDE"/>
                </a:solidFill>
                <a:effectLst/>
                <a:latin typeface="Consolas" panose="020B0609020204030204" pitchFamily="49" charset="0"/>
              </a:rPr>
              <a:t> cv2</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import</a:t>
            </a:r>
            <a:r>
              <a:rPr kumimoji="0" lang="zh-TW" altLang="zh-TW" sz="800" b="0" i="0" u="none" strike="noStrike" cap="none" normalizeH="0" dirty="0">
                <a:ln>
                  <a:noFill/>
                </a:ln>
                <a:solidFill>
                  <a:srgbClr val="DEDEDE"/>
                </a:solidFill>
                <a:effectLst/>
                <a:latin typeface="Consolas" panose="020B0609020204030204" pitchFamily="49" charset="0"/>
              </a:rPr>
              <a:t> numpy </a:t>
            </a:r>
            <a:r>
              <a:rPr kumimoji="0" lang="zh-TW" altLang="zh-TW" sz="800" b="0" i="0" u="none" strike="noStrike" cap="none" normalizeH="0" dirty="0">
                <a:ln>
                  <a:noFill/>
                </a:ln>
                <a:solidFill>
                  <a:srgbClr val="66D9EF"/>
                </a:solidFill>
                <a:effectLst/>
                <a:latin typeface="Consolas" panose="020B0609020204030204" pitchFamily="49" charset="0"/>
              </a:rPr>
              <a:t>as</a:t>
            </a:r>
            <a:r>
              <a:rPr kumimoji="0" lang="zh-TW" altLang="zh-TW" sz="800" b="0" i="0" u="none" strike="noStrike" cap="none" normalizeH="0" dirty="0">
                <a:ln>
                  <a:noFill/>
                </a:ln>
                <a:solidFill>
                  <a:srgbClr val="DEDEDE"/>
                </a:solidFill>
                <a:effectLst/>
                <a:latin typeface="Consolas" panose="020B0609020204030204" pitchFamily="49" charset="0"/>
              </a:rPr>
              <a:t> np</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img = cv2.imread("../pic/coin.jpg") </a:t>
            </a:r>
            <a:r>
              <a:rPr kumimoji="0" lang="zh-TW" altLang="zh-TW" sz="800" b="0" i="0" u="none" strike="noStrike" cap="none" normalizeH="0" dirty="0">
                <a:ln>
                  <a:noFill/>
                </a:ln>
                <a:solidFill>
                  <a:srgbClr val="99CC99"/>
                </a:solidFill>
                <a:effectLst/>
                <a:latin typeface="Consolas" panose="020B0609020204030204" pitchFamily="49" charset="0"/>
              </a:rPr>
              <a:t>#輸入資料</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h, w, ch = img.shape </a:t>
            </a:r>
            <a:r>
              <a:rPr kumimoji="0" lang="zh-TW" altLang="zh-TW" sz="800" b="0" i="0" u="none" strike="noStrike" cap="none" normalizeH="0" dirty="0">
                <a:ln>
                  <a:noFill/>
                </a:ln>
                <a:solidFill>
                  <a:srgbClr val="99CC99"/>
                </a:solidFill>
                <a:effectLst/>
                <a:latin typeface="Consolas" panose="020B0609020204030204" pitchFamily="49" charset="0"/>
              </a:rPr>
              <a:t>#圖片高、寬、通道</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img = cv2.resize(img, (w//</a:t>
            </a:r>
            <a:r>
              <a:rPr kumimoji="0" lang="zh-TW" altLang="zh-TW" sz="800" b="0" i="0" u="none" strike="noStrike" cap="none" normalizeH="0" dirty="0">
                <a:ln>
                  <a:noFill/>
                </a:ln>
                <a:solidFill>
                  <a:srgbClr val="CC99CC"/>
                </a:solidFill>
                <a:effectLst/>
                <a:latin typeface="Consolas" panose="020B0609020204030204" pitchFamily="49" charset="0"/>
              </a:rPr>
              <a:t>5</a:t>
            </a:r>
            <a:r>
              <a:rPr kumimoji="0" lang="zh-TW" altLang="zh-TW" sz="800" b="0" i="0" u="none" strike="noStrike" cap="none" normalizeH="0" dirty="0">
                <a:ln>
                  <a:noFill/>
                </a:ln>
                <a:solidFill>
                  <a:srgbClr val="DEDEDE"/>
                </a:solidFill>
                <a:effectLst/>
                <a:latin typeface="Consolas" panose="020B0609020204030204" pitchFamily="49" charset="0"/>
              </a:rPr>
              <a:t>, h//</a:t>
            </a:r>
            <a:r>
              <a:rPr kumimoji="0" lang="zh-TW" altLang="zh-TW" sz="800" b="0" i="0" u="none" strike="noStrike" cap="none" normalizeH="0" dirty="0">
                <a:ln>
                  <a:noFill/>
                </a:ln>
                <a:solidFill>
                  <a:srgbClr val="CC99CC"/>
                </a:solidFill>
                <a:effectLst/>
                <a:latin typeface="Consolas" panose="020B0609020204030204" pitchFamily="49" charset="0"/>
              </a:rPr>
              <a:t>5</a:t>
            </a:r>
            <a:r>
              <a:rPr kumimoji="0" lang="zh-TW" altLang="zh-TW" sz="800" b="0" i="0" u="none" strike="noStrike" cap="none" normalizeH="0" dirty="0">
                <a:ln>
                  <a:noFill/>
                </a:ln>
                <a:solidFill>
                  <a:srgbClr val="DEDEDE"/>
                </a:solidFill>
                <a:effectLst/>
                <a:latin typeface="Consolas" panose="020B0609020204030204" pitchFamily="49" charset="0"/>
              </a:rPr>
              <a:t>), interpolation=cv2.INTER_NEAREST) </a:t>
            </a:r>
            <a:r>
              <a:rPr kumimoji="0" lang="zh-TW" altLang="zh-TW" sz="800" b="0" i="0" u="none" strike="noStrike" cap="none" normalizeH="0" dirty="0">
                <a:ln>
                  <a:noFill/>
                </a:ln>
                <a:solidFill>
                  <a:srgbClr val="99CC99"/>
                </a:solidFill>
                <a:effectLst/>
                <a:latin typeface="Consolas" panose="020B0609020204030204" pitchFamily="49" charset="0"/>
              </a:rPr>
              <a:t>#important</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#縮小圖片，記住這邊的 interpolation 選擇很重要，如果不確定建議可以都試試找最棒的</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gray = cv2.cvtColor(img, cv2.COLOR_BGR2GRAY) </a:t>
            </a:r>
            <a:r>
              <a:rPr kumimoji="0" lang="zh-TW" altLang="zh-TW" sz="800" b="0" i="0" u="none" strike="noStrike" cap="none" normalizeH="0" dirty="0">
                <a:ln>
                  <a:noFill/>
                </a:ln>
                <a:solidFill>
                  <a:srgbClr val="99CC99"/>
                </a:solidFill>
                <a:effectLst/>
                <a:latin typeface="Consolas" panose="020B0609020204030204" pitchFamily="49" charset="0"/>
              </a:rPr>
              <a:t>#灰階化，方便閱讀</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ret, gray = cv2.threshold(gray, </a:t>
            </a:r>
            <a:r>
              <a:rPr kumimoji="0" lang="zh-TW" altLang="zh-TW" sz="800" b="0" i="0" u="none" strike="noStrike" cap="none" normalizeH="0" dirty="0">
                <a:ln>
                  <a:noFill/>
                </a:ln>
                <a:solidFill>
                  <a:srgbClr val="CC99CC"/>
                </a:solidFill>
                <a:effectLst/>
                <a:latin typeface="Consolas" panose="020B0609020204030204" pitchFamily="49" charset="0"/>
              </a:rPr>
              <a:t>90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255</a:t>
            </a:r>
            <a:r>
              <a:rPr kumimoji="0" lang="zh-TW" altLang="zh-TW" sz="800" b="0" i="0" u="none" strike="noStrike" cap="none" normalizeH="0" dirty="0">
                <a:ln>
                  <a:noFill/>
                </a:ln>
                <a:solidFill>
                  <a:srgbClr val="DEDEDE"/>
                </a:solidFill>
                <a:effectLst/>
                <a:latin typeface="Consolas" panose="020B0609020204030204" pitchFamily="49" charset="0"/>
              </a:rPr>
              <a:t>, cv2.THRESH_BINARY) </a:t>
            </a:r>
            <a:r>
              <a:rPr kumimoji="0" lang="zh-TW" altLang="zh-TW" sz="800" b="0" i="0" u="none" strike="noStrike" cap="none" normalizeH="0" dirty="0">
                <a:ln>
                  <a:noFill/>
                </a:ln>
                <a:solidFill>
                  <a:srgbClr val="99CC99"/>
                </a:solidFill>
                <a:effectLst/>
                <a:latin typeface="Consolas" panose="020B0609020204030204" pitchFamily="49" charset="0"/>
              </a:rPr>
              <a:t>#二值化，90 是慢慢設定的</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gray = cv2.erode(gray, np.ones((</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iterations=</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#侵蝕，裡面矩陣與 iterations 細調</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gray = cv2.dilate(gray, np.ones((</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iterations=</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#膨脹，裡面矩陣與 iterations 細調</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#連通物件，設八通道這樣才嚴謹</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num_labels, labels, stats, centroids = cv2.connectedComponentsWithStats(gray, connectivity=</a:t>
            </a:r>
            <a:r>
              <a:rPr kumimoji="0" lang="zh-TW" altLang="zh-TW" sz="800" b="0" i="0" u="none" strike="noStrike" cap="none" normalizeH="0" dirty="0">
                <a:ln>
                  <a:noFill/>
                </a:ln>
                <a:solidFill>
                  <a:srgbClr val="CC99CC"/>
                </a:solidFill>
                <a:effectLst/>
                <a:latin typeface="Consolas" panose="020B0609020204030204" pitchFamily="49" charset="0"/>
              </a:rPr>
              <a:t>8</a:t>
            </a:r>
            <a:r>
              <a:rPr kumimoji="0" lang="zh-TW" altLang="zh-TW" sz="800" b="0" i="0" u="none" strike="noStrike" cap="none" normalizeH="0" dirty="0">
                <a:ln>
                  <a:noFill/>
                </a:ln>
                <a:solidFill>
                  <a:srgbClr val="DEDEDE"/>
                </a:solidFill>
                <a:effectLst/>
                <a:latin typeface="Consolas" panose="020B0609020204030204" pitchFamily="49" charset="0"/>
              </a:rPr>
              <a:t>)</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print(stats) </a:t>
            </a:r>
            <a:r>
              <a:rPr kumimoji="0" lang="zh-TW" altLang="zh-TW" sz="800" b="0" i="0" u="none" strike="noStrike" cap="none" normalizeH="0" dirty="0">
                <a:ln>
                  <a:noFill/>
                </a:ln>
                <a:solidFill>
                  <a:srgbClr val="99CC99"/>
                </a:solidFill>
                <a:effectLst/>
                <a:latin typeface="Consolas" panose="020B0609020204030204" pitchFamily="49" charset="0"/>
              </a:rPr>
              <a:t>#檢查所有區塊</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ans = </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#輸出多少錢</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for</a:t>
            </a:r>
            <a:r>
              <a:rPr kumimoji="0" lang="zh-TW" altLang="zh-TW" sz="800" b="0" i="0" u="none" strike="noStrike" cap="none" normalizeH="0" dirty="0">
                <a:ln>
                  <a:noFill/>
                </a:ln>
                <a:solidFill>
                  <a:srgbClr val="DEDEDE"/>
                </a:solidFill>
                <a:effectLst/>
                <a:latin typeface="Consolas" panose="020B0609020204030204" pitchFamily="49" charset="0"/>
              </a:rPr>
              <a:t> it </a:t>
            </a:r>
            <a:r>
              <a:rPr kumimoji="0" lang="zh-TW" altLang="zh-TW" sz="800" b="0" i="0" u="none" strike="noStrike" cap="none" normalizeH="0" dirty="0">
                <a:ln>
                  <a:noFill/>
                </a:ln>
                <a:solidFill>
                  <a:srgbClr val="66D9EF"/>
                </a:solidFill>
                <a:effectLst/>
                <a:latin typeface="Consolas" panose="020B0609020204030204" pitchFamily="49" charset="0"/>
              </a:rPr>
              <a:t>in</a:t>
            </a:r>
            <a:r>
              <a:rPr kumimoji="0" lang="zh-TW" altLang="zh-TW" sz="800" b="0" i="0" u="none" strike="noStrike" cap="none" normalizeH="0" dirty="0">
                <a:ln>
                  <a:noFill/>
                </a:ln>
                <a:solidFill>
                  <a:srgbClr val="DEDEDE"/>
                </a:solidFill>
                <a:effectLst/>
                <a:latin typeface="Consolas" panose="020B0609020204030204" pitchFamily="49" charset="0"/>
              </a:rPr>
              <a:t> stats:</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itX = it[</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]+it[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#寬度</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itY = it[</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]+it[</a:t>
            </a:r>
            <a:r>
              <a:rPr kumimoji="0" lang="zh-TW" altLang="zh-TW" sz="800" b="0" i="0" u="none" strike="noStrike" cap="none" normalizeH="0" dirty="0">
                <a:ln>
                  <a:noFill/>
                </a:ln>
                <a:solidFill>
                  <a:srgbClr val="CC99CC"/>
                </a:solidFill>
                <a:effectLst/>
                <a:latin typeface="Consolas" panose="020B0609020204030204" pitchFamily="49" charset="0"/>
              </a:rPr>
              <a:t>3</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#高度</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#cv2.rectangle(img, (it[0], it[1]), (itX, itY), (200, 31, 31), 2)</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#一開始可以使用，這樣她會畫出所有的區塊來讓你判斷有沒有區塊沒畫到或連在一起</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#下面的長度是我自己去慢慢調整出來得</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if</a:t>
            </a:r>
            <a:r>
              <a:rPr kumimoji="0" lang="zh-TW" altLang="zh-TW" sz="800" b="0" i="0" u="none" strike="noStrike" cap="none" normalizeH="0" dirty="0">
                <a:ln>
                  <a:noFill/>
                </a:ln>
                <a:solidFill>
                  <a:srgbClr val="DEDEDE"/>
                </a:solidFill>
                <a:effectLst/>
                <a:latin typeface="Consolas" panose="020B0609020204030204" pitchFamily="49" charset="0"/>
              </a:rPr>
              <a:t>(it[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&gt;= </a:t>
            </a:r>
            <a:r>
              <a:rPr kumimoji="0" lang="zh-TW" altLang="zh-TW" sz="800" b="0" i="0" u="none" strike="noStrike" cap="none" normalizeH="0" dirty="0">
                <a:ln>
                  <a:noFill/>
                </a:ln>
                <a:solidFill>
                  <a:srgbClr val="CC99CC"/>
                </a:solidFill>
                <a:effectLst/>
                <a:latin typeface="Consolas" panose="020B0609020204030204" pitchFamily="49" charset="0"/>
              </a:rPr>
              <a:t>60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66D9EF"/>
                </a:solidFill>
                <a:effectLst/>
                <a:latin typeface="Consolas" panose="020B0609020204030204" pitchFamily="49" charset="0"/>
              </a:rPr>
              <a:t>and</a:t>
            </a:r>
            <a:r>
              <a:rPr kumimoji="0" lang="zh-TW" altLang="zh-TW" sz="800" b="0" i="0" u="none" strike="noStrike" cap="none" normalizeH="0" dirty="0">
                <a:ln>
                  <a:noFill/>
                </a:ln>
                <a:solidFill>
                  <a:srgbClr val="DEDEDE"/>
                </a:solidFill>
                <a:effectLst/>
                <a:latin typeface="Consolas" panose="020B0609020204030204" pitchFamily="49" charset="0"/>
              </a:rPr>
              <a:t> it[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&lt; </a:t>
            </a:r>
            <a:r>
              <a:rPr kumimoji="0" lang="zh-TW" altLang="zh-TW" sz="800" b="0" i="0" u="none" strike="noStrike" cap="none" normalizeH="0" dirty="0">
                <a:ln>
                  <a:noFill/>
                </a:ln>
                <a:solidFill>
                  <a:srgbClr val="CC99CC"/>
                </a:solidFill>
                <a:effectLst/>
                <a:latin typeface="Consolas" panose="020B0609020204030204" pitchFamily="49" charset="0"/>
              </a:rPr>
              <a:t>75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#1 dallars</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cv2.rectangle(img, (it[</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it[</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(itX, itY), (</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255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#BGR </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ans += </a:t>
            </a:r>
            <a:r>
              <a:rPr kumimoji="0" lang="zh-TW" altLang="zh-TW" sz="800" b="0" i="0" u="none" strike="noStrike" cap="none" normalizeH="0" dirty="0">
                <a:ln>
                  <a:noFill/>
                </a:ln>
                <a:solidFill>
                  <a:srgbClr val="CC99CC"/>
                </a:solidFill>
                <a:effectLst/>
                <a:latin typeface="Consolas" panose="020B0609020204030204" pitchFamily="49" charset="0"/>
              </a:rPr>
              <a:t>1</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if</a:t>
            </a:r>
            <a:r>
              <a:rPr kumimoji="0" lang="zh-TW" altLang="zh-TW" sz="800" b="0" i="0" u="none" strike="noStrike" cap="none" normalizeH="0" dirty="0">
                <a:ln>
                  <a:noFill/>
                </a:ln>
                <a:solidFill>
                  <a:srgbClr val="DEDEDE"/>
                </a:solidFill>
                <a:effectLst/>
                <a:latin typeface="Consolas" panose="020B0609020204030204" pitchFamily="49" charset="0"/>
              </a:rPr>
              <a:t>(it[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&gt;= </a:t>
            </a:r>
            <a:r>
              <a:rPr kumimoji="0" lang="zh-TW" altLang="zh-TW" sz="800" b="0" i="0" u="none" strike="noStrike" cap="none" normalizeH="0" dirty="0">
                <a:ln>
                  <a:noFill/>
                </a:ln>
                <a:solidFill>
                  <a:srgbClr val="CC99CC"/>
                </a:solidFill>
                <a:effectLst/>
                <a:latin typeface="Consolas" panose="020B0609020204030204" pitchFamily="49" charset="0"/>
              </a:rPr>
              <a:t>75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66D9EF"/>
                </a:solidFill>
                <a:effectLst/>
                <a:latin typeface="Consolas" panose="020B0609020204030204" pitchFamily="49" charset="0"/>
              </a:rPr>
              <a:t>and</a:t>
            </a:r>
            <a:r>
              <a:rPr kumimoji="0" lang="zh-TW" altLang="zh-TW" sz="800" b="0" i="0" u="none" strike="noStrike" cap="none" normalizeH="0" dirty="0">
                <a:ln>
                  <a:noFill/>
                </a:ln>
                <a:solidFill>
                  <a:srgbClr val="DEDEDE"/>
                </a:solidFill>
                <a:effectLst/>
                <a:latin typeface="Consolas" panose="020B0609020204030204" pitchFamily="49" charset="0"/>
              </a:rPr>
              <a:t> it[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&lt; </a:t>
            </a:r>
            <a:r>
              <a:rPr kumimoji="0" lang="zh-TW" altLang="zh-TW" sz="800" b="0" i="0" u="none" strike="noStrike" cap="none" normalizeH="0" dirty="0">
                <a:ln>
                  <a:noFill/>
                </a:ln>
                <a:solidFill>
                  <a:srgbClr val="CC99CC"/>
                </a:solidFill>
                <a:effectLst/>
                <a:latin typeface="Consolas" panose="020B0609020204030204" pitchFamily="49" charset="0"/>
              </a:rPr>
              <a:t>90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#5 dallars</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cv2.rectangle(img, (it[</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it[</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(itX, itY), (</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165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255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#BGR</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ans += </a:t>
            </a:r>
            <a:r>
              <a:rPr kumimoji="0" lang="zh-TW" altLang="zh-TW" sz="800" b="0" i="0" u="none" strike="noStrike" cap="none" normalizeH="0" dirty="0">
                <a:ln>
                  <a:noFill/>
                </a:ln>
                <a:solidFill>
                  <a:srgbClr val="CC99CC"/>
                </a:solidFill>
                <a:effectLst/>
                <a:latin typeface="Consolas" panose="020B0609020204030204" pitchFamily="49" charset="0"/>
              </a:rPr>
              <a:t>5</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if</a:t>
            </a:r>
            <a:r>
              <a:rPr kumimoji="0" lang="zh-TW" altLang="zh-TW" sz="800" b="0" i="0" u="none" strike="noStrike" cap="none" normalizeH="0" dirty="0">
                <a:ln>
                  <a:noFill/>
                </a:ln>
                <a:solidFill>
                  <a:srgbClr val="DEDEDE"/>
                </a:solidFill>
                <a:effectLst/>
                <a:latin typeface="Consolas" panose="020B0609020204030204" pitchFamily="49" charset="0"/>
              </a:rPr>
              <a:t>(it[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&gt;= </a:t>
            </a:r>
            <a:r>
              <a:rPr kumimoji="0" lang="zh-TW" altLang="zh-TW" sz="800" b="0" i="0" u="none" strike="noStrike" cap="none" normalizeH="0" dirty="0">
                <a:ln>
                  <a:noFill/>
                </a:ln>
                <a:solidFill>
                  <a:srgbClr val="CC99CC"/>
                </a:solidFill>
                <a:effectLst/>
                <a:latin typeface="Consolas" panose="020B0609020204030204" pitchFamily="49" charset="0"/>
              </a:rPr>
              <a:t>90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66D9EF"/>
                </a:solidFill>
                <a:effectLst/>
                <a:latin typeface="Consolas" panose="020B0609020204030204" pitchFamily="49" charset="0"/>
              </a:rPr>
              <a:t>and</a:t>
            </a:r>
            <a:r>
              <a:rPr kumimoji="0" lang="zh-TW" altLang="zh-TW" sz="800" b="0" i="0" u="none" strike="noStrike" cap="none" normalizeH="0" dirty="0">
                <a:ln>
                  <a:noFill/>
                </a:ln>
                <a:solidFill>
                  <a:srgbClr val="DEDEDE"/>
                </a:solidFill>
                <a:effectLst/>
                <a:latin typeface="Consolas" panose="020B0609020204030204" pitchFamily="49" charset="0"/>
              </a:rPr>
              <a:t> it[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&lt; </a:t>
            </a:r>
            <a:r>
              <a:rPr kumimoji="0" lang="zh-TW" altLang="zh-TW" sz="800" b="0" i="0" u="none" strike="noStrike" cap="none" normalizeH="0" dirty="0">
                <a:ln>
                  <a:noFill/>
                </a:ln>
                <a:solidFill>
                  <a:srgbClr val="CC99CC"/>
                </a:solidFill>
                <a:effectLst/>
                <a:latin typeface="Consolas" panose="020B0609020204030204" pitchFamily="49" charset="0"/>
              </a:rPr>
              <a:t>100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#10 dallars</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cv2.rectangle(img, (it[</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it[</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(itX, itY), (</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255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255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#BGR </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ans += </a:t>
            </a:r>
            <a:r>
              <a:rPr kumimoji="0" lang="zh-TW" altLang="zh-TW" sz="800" b="0" i="0" u="none" strike="noStrike" cap="none" normalizeH="0" dirty="0">
                <a:ln>
                  <a:noFill/>
                </a:ln>
                <a:solidFill>
                  <a:srgbClr val="CC99CC"/>
                </a:solidFill>
                <a:effectLst/>
                <a:latin typeface="Consolas" panose="020B0609020204030204" pitchFamily="49" charset="0"/>
              </a:rPr>
              <a:t>10</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if</a:t>
            </a:r>
            <a:r>
              <a:rPr kumimoji="0" lang="zh-TW" altLang="zh-TW" sz="800" b="0" i="0" u="none" strike="noStrike" cap="none" normalizeH="0" dirty="0">
                <a:ln>
                  <a:noFill/>
                </a:ln>
                <a:solidFill>
                  <a:srgbClr val="DEDEDE"/>
                </a:solidFill>
                <a:effectLst/>
                <a:latin typeface="Consolas" panose="020B0609020204030204" pitchFamily="49" charset="0"/>
              </a:rPr>
              <a:t>(it[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&gt;= </a:t>
            </a:r>
            <a:r>
              <a:rPr kumimoji="0" lang="zh-TW" altLang="zh-TW" sz="800" b="0" i="0" u="none" strike="noStrike" cap="none" normalizeH="0" dirty="0">
                <a:ln>
                  <a:noFill/>
                </a:ln>
                <a:solidFill>
                  <a:srgbClr val="CC99CC"/>
                </a:solidFill>
                <a:effectLst/>
                <a:latin typeface="Consolas" panose="020B0609020204030204" pitchFamily="49" charset="0"/>
              </a:rPr>
              <a:t>100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66D9EF"/>
                </a:solidFill>
                <a:effectLst/>
                <a:latin typeface="Consolas" panose="020B0609020204030204" pitchFamily="49" charset="0"/>
              </a:rPr>
              <a:t>and</a:t>
            </a:r>
            <a:r>
              <a:rPr kumimoji="0" lang="zh-TW" altLang="zh-TW" sz="800" b="0" i="0" u="none" strike="noStrike" cap="none" normalizeH="0" dirty="0">
                <a:ln>
                  <a:noFill/>
                </a:ln>
                <a:solidFill>
                  <a:srgbClr val="DEDEDE"/>
                </a:solidFill>
                <a:effectLst/>
                <a:latin typeface="Consolas" panose="020B0609020204030204" pitchFamily="49" charset="0"/>
              </a:rPr>
              <a:t> it[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&lt; </a:t>
            </a:r>
            <a:r>
              <a:rPr kumimoji="0" lang="zh-TW" altLang="zh-TW" sz="800" b="0" i="0" u="none" strike="noStrike" cap="none" normalizeH="0" dirty="0">
                <a:ln>
                  <a:noFill/>
                </a:ln>
                <a:solidFill>
                  <a:srgbClr val="CC99CC"/>
                </a:solidFill>
                <a:effectLst/>
                <a:latin typeface="Consolas" panose="020B0609020204030204" pitchFamily="49" charset="0"/>
              </a:rPr>
              <a:t>115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#50 dallars </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cv2.rectangle(img, (it[</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it[</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(itX, itY), (</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128</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#BGR</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ans += </a:t>
            </a:r>
            <a:r>
              <a:rPr kumimoji="0" lang="zh-TW" altLang="zh-TW" sz="800" b="0" i="0" u="none" strike="noStrike" cap="none" normalizeH="0" dirty="0">
                <a:ln>
                  <a:noFill/>
                </a:ln>
                <a:solidFill>
                  <a:srgbClr val="CC99CC"/>
                </a:solidFill>
                <a:effectLst/>
                <a:latin typeface="Consolas" panose="020B0609020204030204" pitchFamily="49" charset="0"/>
              </a:rPr>
              <a:t>50</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#cv2.imshow("gray", gray) </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print("圖上共有 ",ans ,"元") </a:t>
            </a:r>
            <a:r>
              <a:rPr kumimoji="0" lang="zh-TW" altLang="zh-TW" sz="800" b="0" i="0" u="none" strike="noStrike" cap="none" normalizeH="0" dirty="0">
                <a:ln>
                  <a:noFill/>
                </a:ln>
                <a:solidFill>
                  <a:srgbClr val="99CC99"/>
                </a:solidFill>
                <a:effectLst/>
                <a:latin typeface="Consolas" panose="020B0609020204030204" pitchFamily="49" charset="0"/>
              </a:rPr>
              <a:t>#輸出答案 </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cv2.imshow("img", img)</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cv2.imwrite('ans.jpg', img)</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cv2.imwrite('gray.jpg', gray)</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cv2.waitKey(</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a:t>
            </a:r>
            <a:r>
              <a:rPr kumimoji="0" lang="zh-TW" altLang="zh-TW" sz="800" b="0" i="0" u="none" strike="noStrike" cap="none" normalizeH="0" dirty="0">
                <a:ln>
                  <a:noFill/>
                </a:ln>
                <a:solidFill>
                  <a:schemeClr val="tx1"/>
                </a:solidFill>
                <a:effectLst/>
              </a:rPr>
              <a:t> </a:t>
            </a:r>
            <a:endParaRPr kumimoji="0" lang="zh-TW" altLang="zh-TW" sz="800" b="0" i="0" u="none" strike="noStrike" cap="none" normalizeH="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18169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題目一－辨識硬幣種類</a:t>
            </a:r>
            <a:endParaRPr lang="zh-TW" altLang="en-US" dirty="0"/>
          </a:p>
        </p:txBody>
      </p:sp>
      <p:sp>
        <p:nvSpPr>
          <p:cNvPr id="3" name="內容版面配置區 2"/>
          <p:cNvSpPr>
            <a:spLocks noGrp="1"/>
          </p:cNvSpPr>
          <p:nvPr>
            <p:ph sz="quarter" idx="13"/>
          </p:nvPr>
        </p:nvSpPr>
        <p:spPr>
          <a:xfrm>
            <a:off x="1123834" y="2367092"/>
            <a:ext cx="10363826" cy="3424107"/>
          </a:xfrm>
        </p:spPr>
        <p:txBody>
          <a:bodyPr>
            <a:normAutofit/>
          </a:bodyPr>
          <a:lstStyle/>
          <a:p>
            <a:r>
              <a:rPr lang="zh-TW" altLang="en-US" sz="1800" b="1" dirty="0">
                <a:ea typeface="微軟正黑體" panose="020B0604030504040204" pitchFamily="34" charset="-120"/>
              </a:rPr>
              <a:t>硬幣原始圖片</a:t>
            </a:r>
            <a:endParaRPr lang="en-US" altLang="zh-TW" sz="1800" b="1" dirty="0">
              <a:ea typeface="微軟正黑體" panose="020B0604030504040204" pitchFamily="34" charset="-120"/>
            </a:endParaRPr>
          </a:p>
          <a:p>
            <a:endParaRPr lang="zh-TW" altLang="en-US" sz="1800" b="1" dirty="0">
              <a:ea typeface="微軟正黑體" panose="020B0604030504040204" pitchFamily="34" charset="-120"/>
            </a:endParaRPr>
          </a:p>
        </p:txBody>
      </p:sp>
      <p:pic>
        <p:nvPicPr>
          <p:cNvPr id="4" name="內容版面配置區 9"/>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3834" y="836099"/>
            <a:ext cx="2064019" cy="1161011"/>
          </a:xfrm>
          <a:prstGeom prst="rect">
            <a:avLst/>
          </a:prstGeom>
          <a:ln>
            <a:noFill/>
          </a:ln>
          <a:effectLst>
            <a:outerShdw blurRad="292100" dist="139700" dir="2700000" algn="tl" rotWithShape="0">
              <a:srgbClr val="333333">
                <a:alpha val="65000"/>
              </a:srgbClr>
            </a:outerShdw>
          </a:effectLst>
        </p:spPr>
      </p:pic>
      <p:pic>
        <p:nvPicPr>
          <p:cNvPr id="5" name="圖片 4"/>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123834" y="2951017"/>
            <a:ext cx="5462383" cy="307259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32075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題目一－辨識硬幣種類</a:t>
            </a:r>
            <a:endParaRPr lang="zh-TW" altLang="en-US" dirty="0"/>
          </a:p>
        </p:txBody>
      </p:sp>
      <p:sp>
        <p:nvSpPr>
          <p:cNvPr id="3" name="內容版面配置區 2"/>
          <p:cNvSpPr>
            <a:spLocks noGrp="1"/>
          </p:cNvSpPr>
          <p:nvPr>
            <p:ph sz="quarter" idx="13"/>
          </p:nvPr>
        </p:nvSpPr>
        <p:spPr>
          <a:xfrm>
            <a:off x="1123834" y="2358779"/>
            <a:ext cx="10142153" cy="3424107"/>
          </a:xfrm>
        </p:spPr>
        <p:txBody>
          <a:bodyPr>
            <a:normAutofit/>
          </a:bodyPr>
          <a:lstStyle/>
          <a:p>
            <a:r>
              <a:rPr lang="zh-TW" altLang="en-US" sz="1800" b="1" dirty="0">
                <a:ea typeface="微軟正黑體" panose="020B0604030504040204" pitchFamily="34" charset="-120"/>
              </a:rPr>
              <a:t>灰階、二值化、膨脹、侵蝕後的圖片</a:t>
            </a:r>
          </a:p>
        </p:txBody>
      </p:sp>
      <p:pic>
        <p:nvPicPr>
          <p:cNvPr id="4" name="內容版面配置區 9"/>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3834" y="836099"/>
            <a:ext cx="2064019" cy="1161011"/>
          </a:xfrm>
          <a:prstGeom prst="rect">
            <a:avLst/>
          </a:prstGeom>
          <a:ln>
            <a:noFill/>
          </a:ln>
          <a:effectLst>
            <a:outerShdw blurRad="292100" dist="139700" dir="2700000" algn="tl" rotWithShape="0">
              <a:srgbClr val="333333">
                <a:alpha val="65000"/>
              </a:srgbClr>
            </a:outerShdw>
          </a:effectLst>
        </p:spPr>
      </p:pic>
      <p:pic>
        <p:nvPicPr>
          <p:cNvPr id="6" name="圖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3834" y="2988945"/>
            <a:ext cx="5465600" cy="30744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69267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題目一－辨識硬幣種類</a:t>
            </a:r>
            <a:endParaRPr lang="zh-TW" altLang="en-US" dirty="0"/>
          </a:p>
        </p:txBody>
      </p:sp>
      <p:sp>
        <p:nvSpPr>
          <p:cNvPr id="3" name="內容版面配置區 2"/>
          <p:cNvSpPr>
            <a:spLocks noGrp="1"/>
          </p:cNvSpPr>
          <p:nvPr>
            <p:ph sz="quarter" idx="13"/>
          </p:nvPr>
        </p:nvSpPr>
        <p:spPr>
          <a:xfrm>
            <a:off x="1123834" y="2358779"/>
            <a:ext cx="10142153" cy="3424107"/>
          </a:xfrm>
        </p:spPr>
        <p:txBody>
          <a:bodyPr>
            <a:normAutofit/>
          </a:bodyPr>
          <a:lstStyle/>
          <a:p>
            <a:r>
              <a:rPr lang="zh-TW" altLang="en-US" sz="1800" b="1" dirty="0">
                <a:ea typeface="微軟正黑體" panose="020B0604030504040204" pitchFamily="34" charset="-120"/>
              </a:rPr>
              <a:t>答案</a:t>
            </a:r>
          </a:p>
        </p:txBody>
      </p:sp>
      <p:pic>
        <p:nvPicPr>
          <p:cNvPr id="4" name="內容版面配置區 9"/>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23834" y="836099"/>
            <a:ext cx="2064019" cy="1161011"/>
          </a:xfrm>
          <a:prstGeom prst="rect">
            <a:avLst/>
          </a:prstGeom>
          <a:ln>
            <a:noFill/>
          </a:ln>
          <a:effectLst>
            <a:outerShdw blurRad="292100" dist="139700" dir="2700000" algn="tl" rotWithShape="0">
              <a:srgbClr val="333333">
                <a:alpha val="65000"/>
              </a:srgbClr>
            </a:outerShdw>
          </a:effectLst>
        </p:spPr>
      </p:pic>
      <p:pic>
        <p:nvPicPr>
          <p:cNvPr id="6" name="圖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3834" y="2988945"/>
            <a:ext cx="5360092" cy="3015052"/>
          </a:xfrm>
          <a:prstGeom prst="rect">
            <a:avLst/>
          </a:prstGeom>
          <a:ln>
            <a:noFill/>
          </a:ln>
          <a:effectLst>
            <a:outerShdw blurRad="292100" dist="139700" dir="2700000" algn="tl" rotWithShape="0">
              <a:srgbClr val="333333">
                <a:alpha val="65000"/>
              </a:srgbClr>
            </a:outerShdw>
          </a:effectLst>
        </p:spPr>
      </p:pic>
      <p:sp>
        <p:nvSpPr>
          <p:cNvPr id="5" name="文字方塊 4"/>
          <p:cNvSpPr txBox="1"/>
          <p:nvPr/>
        </p:nvSpPr>
        <p:spPr>
          <a:xfrm>
            <a:off x="6916189" y="2358779"/>
            <a:ext cx="4075478" cy="2982868"/>
          </a:xfrm>
          <a:prstGeom prst="rect">
            <a:avLst/>
          </a:prstGeom>
          <a:noFill/>
        </p:spPr>
        <p:txBody>
          <a:bodyPr wrap="square" rtlCol="0">
            <a:spAutoFit/>
          </a:bodyPr>
          <a:lstStyle/>
          <a:p>
            <a:pPr marL="228600" indent="-228600">
              <a:lnSpc>
                <a:spcPct val="120000"/>
              </a:lnSpc>
              <a:spcBef>
                <a:spcPts val="1000"/>
              </a:spcBef>
              <a:buClr>
                <a:schemeClr val="tx1"/>
              </a:buClr>
              <a:buFont typeface="Arial" panose="020B0604020202020204" pitchFamily="34" charset="0"/>
              <a:buChar char="•"/>
            </a:pPr>
            <a:r>
              <a:rPr lang="zh-TW" altLang="en-US" b="1" cap="all" dirty="0">
                <a:ea typeface="微軟正黑體" panose="020B0604030504040204" pitchFamily="34" charset="-120"/>
              </a:rPr>
              <a:t>心得：</a:t>
            </a:r>
            <a:endParaRPr lang="en-US" altLang="zh-TW" b="1" cap="all" dirty="0">
              <a:ea typeface="微軟正黑體" panose="020B0604030504040204" pitchFamily="34" charset="-120"/>
            </a:endParaRPr>
          </a:p>
          <a:p>
            <a:pPr>
              <a:lnSpc>
                <a:spcPct val="120000"/>
              </a:lnSpc>
              <a:spcBef>
                <a:spcPts val="1000"/>
              </a:spcBef>
              <a:buClr>
                <a:schemeClr val="tx1"/>
              </a:buClr>
            </a:pPr>
            <a:r>
              <a:rPr lang="zh-TW" altLang="en-US" b="1" cap="all" dirty="0">
                <a:ea typeface="微軟正黑體" panose="020B0604030504040204" pitchFamily="34" charset="-120"/>
              </a:rPr>
              <a:t>實驗一最初遇到的困難是要怎麼將硬幣分離，通過在侵蝕之前加上濾波解決了這個問題。</a:t>
            </a:r>
            <a:endParaRPr lang="en-US" altLang="zh-TW" b="1" cap="all" dirty="0">
              <a:ea typeface="微軟正黑體" panose="020B0604030504040204" pitchFamily="34" charset="-120"/>
            </a:endParaRPr>
          </a:p>
          <a:p>
            <a:pPr>
              <a:lnSpc>
                <a:spcPct val="120000"/>
              </a:lnSpc>
              <a:spcBef>
                <a:spcPts val="1000"/>
              </a:spcBef>
              <a:buClr>
                <a:schemeClr val="tx1"/>
              </a:buClr>
            </a:pPr>
            <a:r>
              <a:rPr lang="zh-TW" altLang="en-US" b="1" cap="all" dirty="0">
                <a:ea typeface="微軟正黑體" panose="020B0604030504040204" pitchFamily="34" charset="-120"/>
              </a:rPr>
              <a:t>遇到的困難是通過函數所算的面積沒辦法直接拿來使用的問題，通過將</a:t>
            </a:r>
            <a:r>
              <a:rPr lang="en-US" altLang="zh-TW" b="1" cap="all" dirty="0">
                <a:ea typeface="微軟正黑體" panose="020B0604030504040204" pitchFamily="34" charset="-120"/>
              </a:rPr>
              <a:t>stats</a:t>
            </a:r>
            <a:r>
              <a:rPr lang="zh-TW" altLang="en-US" b="1" cap="all" dirty="0">
                <a:ea typeface="微軟正黑體" panose="020B0604030504040204" pitchFamily="34" charset="-120"/>
              </a:rPr>
              <a:t>裡的長寬相乘實現了面積的運算得以辨識框起來的硬幣是多少錢的問題。</a:t>
            </a:r>
          </a:p>
        </p:txBody>
      </p:sp>
    </p:spTree>
    <p:extLst>
      <p:ext uri="{BB962C8B-B14F-4D97-AF65-F5344CB8AC3E}">
        <p14:creationId xmlns:p14="http://schemas.microsoft.com/office/powerpoint/2010/main" val="3706880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題目二－利用霍夫線分辨出磁磚邊緣</a:t>
            </a:r>
            <a:endParaRPr lang="zh-TW" altLang="en-US" dirty="0"/>
          </a:p>
        </p:txBody>
      </p:sp>
      <p:sp>
        <p:nvSpPr>
          <p:cNvPr id="3" name="內容版面配置區 2"/>
          <p:cNvSpPr>
            <a:spLocks noGrp="1"/>
          </p:cNvSpPr>
          <p:nvPr>
            <p:ph sz="quarter" idx="13"/>
          </p:nvPr>
        </p:nvSpPr>
        <p:spPr>
          <a:xfrm>
            <a:off x="913774" y="2367092"/>
            <a:ext cx="10363826" cy="4008770"/>
          </a:xfrm>
        </p:spPr>
        <p:txBody>
          <a:bodyPr>
            <a:normAutofit lnSpcReduction="10000"/>
          </a:bodyPr>
          <a:lstStyle/>
          <a:p>
            <a:r>
              <a:rPr lang="zh-TW" altLang="en-US" sz="1800" b="1" dirty="0">
                <a:ea typeface="微軟正黑體" panose="020B0604030504040204" pitchFamily="34" charset="-120"/>
              </a:rPr>
              <a:t>圖片大小不可以超過 </a:t>
            </a:r>
            <a:r>
              <a:rPr lang="en-US" altLang="zh-TW" sz="1800" b="1" dirty="0">
                <a:ea typeface="微軟正黑體" panose="020B0604030504040204" pitchFamily="34" charset="-120"/>
              </a:rPr>
              <a:t>1000 </a:t>
            </a:r>
            <a:r>
              <a:rPr lang="zh-TW" altLang="en-US" sz="1800" b="1" dirty="0">
                <a:ea typeface="微軟正黑體" panose="020B0604030504040204" pitchFamily="34" charset="-120"/>
              </a:rPr>
              <a:t>像素，所以我們先 </a:t>
            </a:r>
            <a:r>
              <a:rPr lang="en-US" altLang="zh-TW" sz="1800" b="1" dirty="0">
                <a:solidFill>
                  <a:srgbClr val="FF0000"/>
                </a:solidFill>
                <a:ea typeface="微軟正黑體" panose="020B0604030504040204" pitchFamily="34" charset="-120"/>
              </a:rPr>
              <a:t>cv2.resize</a:t>
            </a:r>
          </a:p>
          <a:p>
            <a:r>
              <a:rPr lang="zh-TW" altLang="en-US" sz="1800" b="1" dirty="0">
                <a:ea typeface="微軟正黑體" panose="020B0604030504040204" pitchFamily="34" charset="-120"/>
              </a:rPr>
              <a:t>先進行濾波，讓縮小的圖片雜訊被模糊掉，進而讓邊緣線更清楚</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再來進行二值化，因為如果沒有二值化後面所有東西都不能做</a:t>
            </a:r>
          </a:p>
          <a:p>
            <a:r>
              <a:rPr lang="zh-TW" altLang="en-US" sz="1800" b="1" dirty="0">
                <a:ea typeface="微軟正黑體" panose="020B0604030504040204" pitchFamily="34" charset="-120"/>
              </a:rPr>
              <a:t>侵蝕完畢後，發現磁磚的縫隙有點變形，因此做膨脹</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中間有雜訊是正常的，只要不影響霍夫線即可。</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再 來劃出霍夫線，這裡的輸出的直線座標系統是用極座標。</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由於是極座標，因此我們要在轉換成直角座標</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轉換完成後，使用 </a:t>
            </a:r>
            <a:r>
              <a:rPr lang="en-US" altLang="zh-TW" sz="1800" b="1" dirty="0">
                <a:ea typeface="微軟正黑體" panose="020B0604030504040204" pitchFamily="34" charset="-120"/>
              </a:rPr>
              <a:t>```cv2.line``` </a:t>
            </a:r>
            <a:r>
              <a:rPr lang="zh-TW" altLang="en-US" sz="1800" b="1" dirty="0">
                <a:ea typeface="微軟正黑體" panose="020B0604030504040204" pitchFamily="34" charset="-120"/>
              </a:rPr>
              <a:t>劃線</a:t>
            </a:r>
            <a:endParaRPr lang="en-US" altLang="zh-TW" sz="1800" b="1" dirty="0">
              <a:ea typeface="微軟正黑體" panose="020B0604030504040204" pitchFamily="34" charset="-120"/>
            </a:endParaRPr>
          </a:p>
          <a:p>
            <a:r>
              <a:rPr lang="zh-TW" altLang="en-US" sz="1800" b="1" dirty="0">
                <a:ea typeface="微軟正黑體" panose="020B0604030504040204" pitchFamily="34" charset="-120"/>
              </a:rPr>
              <a:t>輸出答案</a:t>
            </a:r>
          </a:p>
        </p:txBody>
      </p:sp>
      <p:pic>
        <p:nvPicPr>
          <p:cNvPr id="6" name="圖片 5"/>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620375" y="759967"/>
            <a:ext cx="818284" cy="145472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39296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943475" y="3066314"/>
            <a:ext cx="1109768" cy="3607724"/>
          </a:xfrm>
        </p:spPr>
        <p:txBody>
          <a:bodyPr vert="eaVert">
            <a:normAutofit fontScale="90000"/>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a:t>
            </a:r>
            <a:r>
              <a:rPr lang="zh-TW" altLang="en-US" sz="2200" b="1" dirty="0">
                <a:solidFill>
                  <a:srgbClr val="65463E"/>
                </a:solidFill>
                <a:latin typeface="微軟正黑體" panose="020B0604030504040204" pitchFamily="34" charset="-120"/>
                <a:ea typeface="微軟正黑體" panose="020B0604030504040204" pitchFamily="34" charset="-120"/>
              </a:rPr>
              <a:t>利用霍夫線分辨出磁磚邊緣</a:t>
            </a:r>
            <a:br>
              <a:rPr lang="en-US" altLang="zh-TW" sz="2200" b="1" dirty="0">
                <a:solidFill>
                  <a:srgbClr val="65463E"/>
                </a:solidFill>
                <a:latin typeface="微軟正黑體" panose="020B0604030504040204" pitchFamily="34" charset="-120"/>
                <a:ea typeface="微軟正黑體" panose="020B0604030504040204" pitchFamily="34" charset="-120"/>
              </a:rPr>
            </a:br>
            <a:r>
              <a:rPr lang="zh-TW" altLang="en-US" sz="2200" b="1" dirty="0">
                <a:solidFill>
                  <a:srgbClr val="65463E"/>
                </a:solidFill>
                <a:latin typeface="微軟正黑體" panose="020B0604030504040204" pitchFamily="34" charset="-120"/>
                <a:ea typeface="微軟正黑體" panose="020B0604030504040204" pitchFamily="34" charset="-120"/>
              </a:rPr>
              <a:t>題目二</a:t>
            </a:r>
            <a:endParaRPr lang="zh-TW" altLang="en-US" sz="2200" dirty="0"/>
          </a:p>
        </p:txBody>
      </p:sp>
      <p:sp>
        <p:nvSpPr>
          <p:cNvPr id="10" name="Rectangle 3"/>
          <p:cNvSpPr>
            <a:spLocks noGrp="1" noChangeArrowheads="1"/>
          </p:cNvSpPr>
          <p:nvPr>
            <p:ph sz="quarter" idx="13"/>
          </p:nvPr>
        </p:nvSpPr>
        <p:spPr bwMode="auto">
          <a:xfrm>
            <a:off x="2656506" y="660819"/>
            <a:ext cx="8331200" cy="5293757"/>
          </a:xfrm>
          <a:prstGeom prst="rect">
            <a:avLst/>
          </a:prstGeom>
          <a:solidFill>
            <a:srgbClr val="2D2D2D"/>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800" b="0" i="0" u="none" strike="noStrike" cap="none" normalizeH="0" dirty="0">
                <a:ln>
                  <a:noFill/>
                </a:ln>
                <a:solidFill>
                  <a:srgbClr val="66D9EF"/>
                </a:solidFill>
                <a:effectLst/>
                <a:latin typeface="Consolas" panose="020B0609020204030204" pitchFamily="49" charset="0"/>
              </a:rPr>
              <a:t>import</a:t>
            </a:r>
            <a:r>
              <a:rPr kumimoji="0" lang="zh-TW" altLang="zh-TW" sz="800" b="0" i="0" u="none" strike="noStrike" cap="none" normalizeH="0" dirty="0">
                <a:ln>
                  <a:noFill/>
                </a:ln>
                <a:solidFill>
                  <a:srgbClr val="DEDEDE"/>
                </a:solidFill>
                <a:effectLst/>
                <a:latin typeface="Consolas" panose="020B0609020204030204" pitchFamily="49" charset="0"/>
              </a:rPr>
              <a:t> cv2</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import</a:t>
            </a:r>
            <a:r>
              <a:rPr kumimoji="0" lang="zh-TW" altLang="zh-TW" sz="800" b="0" i="0" u="none" strike="noStrike" cap="none" normalizeH="0" dirty="0">
                <a:ln>
                  <a:noFill/>
                </a:ln>
                <a:solidFill>
                  <a:srgbClr val="DEDEDE"/>
                </a:solidFill>
                <a:effectLst/>
                <a:latin typeface="Consolas" panose="020B0609020204030204" pitchFamily="49" charset="0"/>
              </a:rPr>
              <a:t> numpy </a:t>
            </a:r>
            <a:r>
              <a:rPr kumimoji="0" lang="zh-TW" altLang="zh-TW" sz="800" b="0" i="0" u="none" strike="noStrike" cap="none" normalizeH="0" dirty="0">
                <a:ln>
                  <a:noFill/>
                </a:ln>
                <a:solidFill>
                  <a:srgbClr val="66D9EF"/>
                </a:solidFill>
                <a:effectLst/>
                <a:latin typeface="Consolas" panose="020B0609020204030204" pitchFamily="49" charset="0"/>
              </a:rPr>
              <a:t>as</a:t>
            </a:r>
            <a:r>
              <a:rPr kumimoji="0" lang="zh-TW" altLang="zh-TW" sz="800" b="0" i="0" u="none" strike="noStrike" cap="none" normalizeH="0" dirty="0">
                <a:ln>
                  <a:noFill/>
                </a:ln>
                <a:solidFill>
                  <a:srgbClr val="DEDEDE"/>
                </a:solidFill>
                <a:effectLst/>
                <a:latin typeface="Consolas" panose="020B0609020204030204" pitchFamily="49" charset="0"/>
              </a:rPr>
              <a:t> np</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img = cv2.imread("../pic/floor.jpg") </a:t>
            </a:r>
            <a:r>
              <a:rPr kumimoji="0" lang="zh-TW" altLang="zh-TW" sz="800" b="0" i="0" u="none" strike="noStrike" cap="none" normalizeH="0" dirty="0">
                <a:ln>
                  <a:noFill/>
                </a:ln>
                <a:solidFill>
                  <a:srgbClr val="99CC99"/>
                </a:solidFill>
                <a:effectLst/>
                <a:latin typeface="Consolas" panose="020B0609020204030204" pitchFamily="49" charset="0"/>
              </a:rPr>
              <a:t>#輸入資料</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h, w, ch = img.shape </a:t>
            </a:r>
            <a:r>
              <a:rPr kumimoji="0" lang="zh-TW" altLang="zh-TW" sz="800" b="0" i="0" u="none" strike="noStrike" cap="none" normalizeH="0" dirty="0">
                <a:ln>
                  <a:noFill/>
                </a:ln>
                <a:solidFill>
                  <a:srgbClr val="99CC99"/>
                </a:solidFill>
                <a:effectLst/>
                <a:latin typeface="Consolas" panose="020B0609020204030204" pitchFamily="49" charset="0"/>
              </a:rPr>
              <a:t>#圖片高、寬、通道</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w //= </a:t>
            </a:r>
            <a:r>
              <a:rPr kumimoji="0" lang="zh-TW" altLang="zh-TW" sz="800" b="0" i="0" u="none" strike="noStrike" cap="none" normalizeH="0" dirty="0">
                <a:ln>
                  <a:noFill/>
                </a:ln>
                <a:solidFill>
                  <a:srgbClr val="CC99CC"/>
                </a:solidFill>
                <a:effectLst/>
                <a:latin typeface="Consolas" panose="020B0609020204030204" pitchFamily="49" charset="0"/>
              </a:rPr>
              <a:t>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#這樣就小於 1000</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h //= </a:t>
            </a:r>
            <a:r>
              <a:rPr kumimoji="0" lang="zh-TW" altLang="zh-TW" sz="800" b="0" i="0" u="none" strike="noStrike" cap="none" normalizeH="0" dirty="0">
                <a:ln>
                  <a:noFill/>
                </a:ln>
                <a:solidFill>
                  <a:srgbClr val="CC99CC"/>
                </a:solidFill>
                <a:effectLst/>
                <a:latin typeface="Consolas" panose="020B0609020204030204" pitchFamily="49" charset="0"/>
              </a:rPr>
              <a:t>5</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print(h)</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img = cv2.resize(img, (w,h), interpolation = cv2.INTER_NEAREST)</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#縮小圖片，記住這邊的 interpolation 選擇很重要，如果不確定建議可以都試試找最棒的</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gray = cv2.cvtColor(img, cv2.COLOR_BGR2GRAY)</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gray = cv2.medianBlur(gray,</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#透過慮波來讓縮小的圖片雜訊被模糊掉，進而讓邊緣線清楚</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ret, gray = cv2.threshold(gray, </a:t>
            </a:r>
            <a:r>
              <a:rPr kumimoji="0" lang="zh-TW" altLang="zh-TW" sz="800" b="0" i="0" u="none" strike="noStrike" cap="none" normalizeH="0" dirty="0">
                <a:ln>
                  <a:noFill/>
                </a:ln>
                <a:solidFill>
                  <a:srgbClr val="CC99CC"/>
                </a:solidFill>
                <a:effectLst/>
                <a:latin typeface="Consolas" panose="020B0609020204030204" pitchFamily="49" charset="0"/>
              </a:rPr>
              <a:t>110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255</a:t>
            </a:r>
            <a:r>
              <a:rPr kumimoji="0" lang="zh-TW" altLang="zh-TW" sz="800" b="0" i="0" u="none" strike="noStrike" cap="none" normalizeH="0" dirty="0">
                <a:ln>
                  <a:noFill/>
                </a:ln>
                <a:solidFill>
                  <a:srgbClr val="DEDEDE"/>
                </a:solidFill>
                <a:effectLst/>
                <a:latin typeface="Consolas" panose="020B0609020204030204" pitchFamily="49" charset="0"/>
              </a:rPr>
              <a:t>, cv2.THRESH_BINARY_INV) </a:t>
            </a:r>
            <a:r>
              <a:rPr kumimoji="0" lang="zh-TW" altLang="zh-TW" sz="800" b="0" i="0" u="none" strike="noStrike" cap="none" normalizeH="0" dirty="0">
                <a:ln>
                  <a:noFill/>
                </a:ln>
                <a:solidFill>
                  <a:srgbClr val="99CC99"/>
                </a:solidFill>
                <a:effectLst/>
                <a:latin typeface="Consolas" panose="020B0609020204030204" pitchFamily="49" charset="0"/>
              </a:rPr>
              <a:t>#二值化，110 是慢慢設定的</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#需要特別注意，由於 HoughLines 是判斷**白色**得線，但我們的磁磚邊緣線是黑色，</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#因此我們這邊的參數要用 cv2.THRESH_BINARY_INV，這樣原本判定黑色的地方就會變白色</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gray = cv2.erode(gray, np.ones((</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iterations=</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#侵蝕，裡面矩陣與 iterations 細調</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gray = cv2.dilate(gray, np.ones((</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iterations=</a:t>
            </a:r>
            <a:r>
              <a:rPr kumimoji="0" lang="zh-TW" altLang="zh-TW" sz="800" b="0" i="0" u="none" strike="noStrike" cap="none" normalizeH="0" dirty="0">
                <a:ln>
                  <a:noFill/>
                </a:ln>
                <a:solidFill>
                  <a:srgbClr val="CC99CC"/>
                </a:solidFill>
                <a:effectLst/>
                <a:latin typeface="Consolas" panose="020B0609020204030204" pitchFamily="49" charset="0"/>
              </a:rPr>
              <a:t>1</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##膨脹，裡面矩陣與 iterations 細調</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99CC99"/>
                </a:solidFill>
                <a:effectLst/>
                <a:latin typeface="Consolas" panose="020B0609020204030204" pitchFamily="49" charset="0"/>
              </a:rPr>
              <a:t>#cv2.imshow("img", img)</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cv2.imshow("gray", gray) </a:t>
            </a:r>
            <a:r>
              <a:rPr kumimoji="0" lang="zh-TW" altLang="zh-TW" sz="800" b="0" i="0" u="none" strike="noStrike" cap="none" normalizeH="0" dirty="0">
                <a:ln>
                  <a:noFill/>
                </a:ln>
                <a:solidFill>
                  <a:srgbClr val="99CC99"/>
                </a:solidFill>
                <a:effectLst/>
                <a:latin typeface="Consolas" panose="020B0609020204030204" pitchFamily="49" charset="0"/>
              </a:rPr>
              <a:t>#檢查一下，有雜訊是正常的，只要不影響到霍夫線劃線都沒問題</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cv2.waitKey(</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rho = </a:t>
            </a:r>
            <a:r>
              <a:rPr kumimoji="0" lang="zh-TW" altLang="zh-TW" sz="800" b="0" i="0" u="none" strike="noStrike" cap="none" normalizeH="0" dirty="0">
                <a:ln>
                  <a:noFill/>
                </a:ln>
                <a:solidFill>
                  <a:srgbClr val="CC99CC"/>
                </a:solidFill>
                <a:effectLst/>
                <a:latin typeface="Consolas" panose="020B0609020204030204" pitchFamily="49" charset="0"/>
              </a:rPr>
              <a:t>1.0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#極座標系統長度</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theta = np.pi / </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#極座標系統角度</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line = cv2.HoughLines(gray, rho, theta, </a:t>
            </a:r>
            <a:r>
              <a:rPr kumimoji="0" lang="zh-TW" altLang="zh-TW" sz="800" b="0" i="0" u="none" strike="noStrike" cap="none" normalizeH="0" dirty="0">
                <a:ln>
                  <a:noFill/>
                </a:ln>
                <a:solidFill>
                  <a:srgbClr val="CC99CC"/>
                </a:solidFill>
                <a:effectLst/>
                <a:latin typeface="Consolas" panose="020B0609020204030204" pitchFamily="49" charset="0"/>
              </a:rPr>
              <a:t>200</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#霍夫線</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for</a:t>
            </a:r>
            <a:r>
              <a:rPr kumimoji="0" lang="zh-TW" altLang="zh-TW" sz="800" b="0" i="0" u="none" strike="noStrike" cap="none" normalizeH="0" dirty="0">
                <a:ln>
                  <a:noFill/>
                </a:ln>
                <a:solidFill>
                  <a:srgbClr val="DEDEDE"/>
                </a:solidFill>
                <a:effectLst/>
                <a:latin typeface="Consolas" panose="020B0609020204030204" pitchFamily="49" charset="0"/>
              </a:rPr>
              <a:t> it </a:t>
            </a:r>
            <a:r>
              <a:rPr kumimoji="0" lang="zh-TW" altLang="zh-TW" sz="800" b="0" i="0" u="none" strike="noStrike" cap="none" normalizeH="0" dirty="0">
                <a:ln>
                  <a:noFill/>
                </a:ln>
                <a:solidFill>
                  <a:srgbClr val="66D9EF"/>
                </a:solidFill>
                <a:effectLst/>
                <a:latin typeface="Consolas" panose="020B0609020204030204" pitchFamily="49" charset="0"/>
              </a:rPr>
              <a:t>in</a:t>
            </a:r>
            <a:r>
              <a:rPr kumimoji="0" lang="zh-TW" altLang="zh-TW" sz="800" b="0" i="0" u="none" strike="noStrike" cap="none" normalizeH="0" dirty="0">
                <a:ln>
                  <a:noFill/>
                </a:ln>
                <a:solidFill>
                  <a:srgbClr val="DEDEDE"/>
                </a:solidFill>
                <a:effectLst/>
                <a:latin typeface="Consolas" panose="020B0609020204030204" pitchFamily="49" charset="0"/>
              </a:rPr>
              <a:t> line: </a:t>
            </a:r>
            <a:r>
              <a:rPr kumimoji="0" lang="zh-TW" altLang="zh-TW" sz="800" b="0" i="0" u="none" strike="noStrike" cap="none" normalizeH="0" dirty="0">
                <a:ln>
                  <a:noFill/>
                </a:ln>
                <a:solidFill>
                  <a:srgbClr val="99CC99"/>
                </a:solidFill>
                <a:effectLst/>
                <a:latin typeface="Consolas" panose="020B0609020204030204" pitchFamily="49" charset="0"/>
              </a:rPr>
              <a:t>#將每條線</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66D9EF"/>
                </a:solidFill>
                <a:effectLst/>
                <a:latin typeface="Consolas" panose="020B0609020204030204" pitchFamily="49" charset="0"/>
              </a:rPr>
              <a:t>for</a:t>
            </a:r>
            <a:r>
              <a:rPr kumimoji="0" lang="zh-TW" altLang="zh-TW" sz="800" b="0" i="0" u="none" strike="noStrike" cap="none" normalizeH="0" dirty="0">
                <a:ln>
                  <a:noFill/>
                </a:ln>
                <a:solidFill>
                  <a:srgbClr val="DEDEDE"/>
                </a:solidFill>
                <a:effectLst/>
                <a:latin typeface="Consolas" panose="020B0609020204030204" pitchFamily="49" charset="0"/>
              </a:rPr>
              <a:t> rho, theta </a:t>
            </a:r>
            <a:r>
              <a:rPr kumimoji="0" lang="zh-TW" altLang="zh-TW" sz="800" b="0" i="0" u="none" strike="noStrike" cap="none" normalizeH="0" dirty="0">
                <a:ln>
                  <a:noFill/>
                </a:ln>
                <a:solidFill>
                  <a:srgbClr val="66D9EF"/>
                </a:solidFill>
                <a:effectLst/>
                <a:latin typeface="Consolas" panose="020B0609020204030204" pitchFamily="49" charset="0"/>
              </a:rPr>
              <a:t>in</a:t>
            </a:r>
            <a:r>
              <a:rPr kumimoji="0" lang="zh-TW" altLang="zh-TW" sz="800" b="0" i="0" u="none" strike="noStrike" cap="none" normalizeH="0" dirty="0">
                <a:ln>
                  <a:noFill/>
                </a:ln>
                <a:solidFill>
                  <a:srgbClr val="DEDEDE"/>
                </a:solidFill>
                <a:effectLst/>
                <a:latin typeface="Consolas" panose="020B0609020204030204" pitchFamily="49" charset="0"/>
              </a:rPr>
              <a:t> it: </a:t>
            </a:r>
            <a:r>
              <a:rPr kumimoji="0" lang="zh-TW" altLang="zh-TW" sz="800" b="0" i="0" u="none" strike="noStrike" cap="none" normalizeH="0" dirty="0">
                <a:ln>
                  <a:noFill/>
                </a:ln>
                <a:solidFill>
                  <a:srgbClr val="99CC99"/>
                </a:solidFill>
                <a:effectLst/>
                <a:latin typeface="Consolas" panose="020B0609020204030204" pitchFamily="49" charset="0"/>
              </a:rPr>
              <a:t>#拿出每條線裡面的極座標系統</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a = np.cos(theta) </a:t>
            </a:r>
            <a:r>
              <a:rPr kumimoji="0" lang="zh-TW" altLang="zh-TW" sz="800" b="0" i="0" u="none" strike="noStrike" cap="none" normalizeH="0" dirty="0">
                <a:ln>
                  <a:noFill/>
                </a:ln>
                <a:solidFill>
                  <a:srgbClr val="99CC99"/>
                </a:solidFill>
                <a:effectLst/>
                <a:latin typeface="Consolas" panose="020B0609020204030204" pitchFamily="49" charset="0"/>
              </a:rPr>
              <a:t>#下面轉換成為直角坐標</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b = np.sin(theta)</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x0 = a*rho</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y0 = b*rho</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x1 = int(x0 + h*(-b)) </a:t>
            </a:r>
            <a:r>
              <a:rPr kumimoji="0" lang="zh-TW" altLang="zh-TW" sz="800" b="0" i="0" u="none" strike="noStrike" cap="none" normalizeH="0" dirty="0">
                <a:ln>
                  <a:noFill/>
                </a:ln>
                <a:solidFill>
                  <a:srgbClr val="99CC99"/>
                </a:solidFill>
                <a:effectLst/>
                <a:latin typeface="Consolas" panose="020B0609020204030204" pitchFamily="49" charset="0"/>
              </a:rPr>
              <a:t>#由於我們要畫的線基本上是從圖片的末端開始畫，因此我們直接將畫線</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y1 = int(y0 + h*(a)) </a:t>
            </a:r>
            <a:r>
              <a:rPr kumimoji="0" lang="zh-TW" altLang="zh-TW" sz="800" b="0" i="0" u="none" strike="noStrike" cap="none" normalizeH="0" dirty="0">
                <a:ln>
                  <a:noFill/>
                </a:ln>
                <a:solidFill>
                  <a:srgbClr val="99CC99"/>
                </a:solidFill>
                <a:effectLst/>
                <a:latin typeface="Consolas" panose="020B0609020204030204" pitchFamily="49" charset="0"/>
              </a:rPr>
              <a:t>#長度設定為，我們圖片中最長的長度即可(通常是高)。</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x2 = int(x0 - h*(-b)) </a:t>
            </a:r>
            <a:r>
              <a:rPr kumimoji="0" lang="zh-TW" altLang="zh-TW" sz="800" b="0" i="0" u="none" strike="noStrike" cap="none" normalizeH="0" dirty="0">
                <a:ln>
                  <a:noFill/>
                </a:ln>
                <a:solidFill>
                  <a:srgbClr val="99CC99"/>
                </a:solidFill>
                <a:effectLst/>
                <a:latin typeface="Consolas" panose="020B0609020204030204" pitchFamily="49" charset="0"/>
              </a:rPr>
              <a:t>#這樣我們就會從圖片的末端畫到另一末端</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y2 = int(y0 - h*(a))</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cv2.line(img, (x1,y1), (x2,y2), (</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a:t>
            </a:r>
            <a:r>
              <a:rPr kumimoji="0" lang="zh-TW" altLang="zh-TW" sz="800" b="0" i="0" u="none" strike="noStrike" cap="none" normalizeH="0" dirty="0">
                <a:ln>
                  <a:noFill/>
                </a:ln>
                <a:solidFill>
                  <a:srgbClr val="CC99CC"/>
                </a:solidFill>
                <a:effectLst/>
                <a:latin typeface="Consolas" panose="020B0609020204030204" pitchFamily="49" charset="0"/>
              </a:rPr>
              <a:t>255</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CC99CC"/>
                </a:solidFill>
                <a:effectLst/>
                <a:latin typeface="Consolas" panose="020B0609020204030204" pitchFamily="49" charset="0"/>
              </a:rPr>
              <a:t>2</a:t>
            </a:r>
            <a:r>
              <a:rPr kumimoji="0" lang="zh-TW" altLang="zh-TW" sz="800" b="0" i="0" u="none" strike="noStrike" cap="none" normalizeH="0" dirty="0">
                <a:ln>
                  <a:noFill/>
                </a:ln>
                <a:solidFill>
                  <a:srgbClr val="DEDEDE"/>
                </a:solidFill>
                <a:effectLst/>
                <a:latin typeface="Consolas" panose="020B0609020204030204" pitchFamily="49" charset="0"/>
              </a:rPr>
              <a:t>) </a:t>
            </a:r>
            <a:r>
              <a:rPr kumimoji="0" lang="zh-TW" altLang="zh-TW" sz="800" b="0" i="0" u="none" strike="noStrike" cap="none" normalizeH="0" dirty="0">
                <a:ln>
                  <a:noFill/>
                </a:ln>
                <a:solidFill>
                  <a:srgbClr val="99CC99"/>
                </a:solidFill>
                <a:effectLst/>
                <a:latin typeface="Consolas" panose="020B0609020204030204" pitchFamily="49" charset="0"/>
              </a:rPr>
              <a:t>#畫線</a:t>
            </a:r>
            <a:br>
              <a:rPr kumimoji="0" lang="zh-TW" altLang="zh-TW" sz="800" b="0" i="0" u="none" strike="noStrike" cap="none" normalizeH="0" dirty="0">
                <a:ln>
                  <a:noFill/>
                </a:ln>
                <a:solidFill>
                  <a:srgbClr val="DEDEDE"/>
                </a:solidFill>
                <a:effectLst/>
                <a:latin typeface="Consolas" panose="020B0609020204030204" pitchFamily="49" charset="0"/>
              </a:rPr>
            </a:b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cv2.imshow("result", img) </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cv2.imwrite("result.jpg", img) </a:t>
            </a:r>
            <a:r>
              <a:rPr kumimoji="0" lang="zh-TW" altLang="zh-TW" sz="800" b="0" i="0" u="none" strike="noStrike" cap="none" normalizeH="0" dirty="0">
                <a:ln>
                  <a:noFill/>
                </a:ln>
                <a:solidFill>
                  <a:srgbClr val="99CC99"/>
                </a:solidFill>
                <a:effectLst/>
                <a:latin typeface="Consolas" panose="020B0609020204030204" pitchFamily="49" charset="0"/>
              </a:rPr>
              <a:t>#輸出圖片</a:t>
            </a:r>
            <a:br>
              <a:rPr kumimoji="0" lang="zh-TW" altLang="zh-TW" sz="800" b="0" i="0" u="none" strike="noStrike" cap="none" normalizeH="0" dirty="0">
                <a:ln>
                  <a:noFill/>
                </a:ln>
                <a:solidFill>
                  <a:srgbClr val="DEDEDE"/>
                </a:solidFill>
                <a:effectLst/>
                <a:latin typeface="Consolas" panose="020B0609020204030204" pitchFamily="49" charset="0"/>
              </a:rPr>
            </a:br>
            <a:r>
              <a:rPr kumimoji="0" lang="zh-TW" altLang="zh-TW" sz="800" b="0" i="0" u="none" strike="noStrike" cap="none" normalizeH="0" dirty="0">
                <a:ln>
                  <a:noFill/>
                </a:ln>
                <a:solidFill>
                  <a:srgbClr val="DEDEDE"/>
                </a:solidFill>
                <a:effectLst/>
                <a:latin typeface="Consolas" panose="020B0609020204030204" pitchFamily="49" charset="0"/>
              </a:rPr>
              <a:t>cv2.waitKey(</a:t>
            </a:r>
            <a:r>
              <a:rPr kumimoji="0" lang="zh-TW" altLang="zh-TW" sz="800" b="0" i="0" u="none" strike="noStrike" cap="none" normalizeH="0" dirty="0">
                <a:ln>
                  <a:noFill/>
                </a:ln>
                <a:solidFill>
                  <a:srgbClr val="CC99CC"/>
                </a:solidFill>
                <a:effectLst/>
                <a:latin typeface="Consolas" panose="020B0609020204030204" pitchFamily="49" charset="0"/>
              </a:rPr>
              <a:t>0</a:t>
            </a:r>
            <a:r>
              <a:rPr kumimoji="0" lang="zh-TW" altLang="zh-TW" sz="800" b="0" i="0" u="none" strike="noStrike" cap="none" normalizeH="0" dirty="0">
                <a:ln>
                  <a:noFill/>
                </a:ln>
                <a:solidFill>
                  <a:srgbClr val="DEDEDE"/>
                </a:solidFill>
                <a:effectLst/>
                <a:latin typeface="Consolas" panose="020B0609020204030204" pitchFamily="49" charset="0"/>
              </a:rPr>
              <a:t>)</a:t>
            </a:r>
            <a:r>
              <a:rPr kumimoji="0" lang="zh-TW" altLang="zh-TW" sz="800" b="0" i="0" u="none" strike="noStrike" cap="none" normalizeH="0" dirty="0">
                <a:ln>
                  <a:noFill/>
                </a:ln>
                <a:solidFill>
                  <a:schemeClr val="tx1"/>
                </a:solidFill>
                <a:effectLst/>
              </a:rPr>
              <a:t> </a:t>
            </a:r>
            <a:endParaRPr kumimoji="0" lang="zh-TW" altLang="zh-TW" sz="800" b="0" i="0" u="none" strike="noStrike" cap="none" normalizeH="0" dirty="0">
              <a:ln>
                <a:noFill/>
              </a:ln>
              <a:solidFill>
                <a:schemeClr val="tx1"/>
              </a:solidFill>
              <a:effectLst/>
              <a:latin typeface="Arial" panose="020B0604020202020204" pitchFamily="34" charset="0"/>
            </a:endParaRPr>
          </a:p>
        </p:txBody>
      </p:sp>
      <p:pic>
        <p:nvPicPr>
          <p:cNvPr id="11" name="圖片 10"/>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68332" y="1175603"/>
            <a:ext cx="984911" cy="175095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36661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l"/>
            <a:r>
              <a:rPr lang="zh-TW" altLang="en-US" b="1" dirty="0">
                <a:solidFill>
                  <a:srgbClr val="65463E"/>
                </a:solidFill>
                <a:latin typeface="微軟正黑體" panose="020B0604030504040204" pitchFamily="34" charset="-120"/>
                <a:ea typeface="微軟正黑體" panose="020B0604030504040204" pitchFamily="34" charset="-120"/>
              </a:rPr>
              <a:t>                 題目二－利用霍夫線分辨出磁磚邊緣</a:t>
            </a:r>
            <a:endParaRPr lang="zh-TW" altLang="en-US" dirty="0"/>
          </a:p>
        </p:txBody>
      </p:sp>
      <p:sp>
        <p:nvSpPr>
          <p:cNvPr id="3" name="內容版面配置區 2"/>
          <p:cNvSpPr>
            <a:spLocks noGrp="1"/>
          </p:cNvSpPr>
          <p:nvPr>
            <p:ph sz="quarter" idx="13"/>
          </p:nvPr>
        </p:nvSpPr>
        <p:spPr>
          <a:xfrm>
            <a:off x="1123834" y="2367092"/>
            <a:ext cx="10363826" cy="3424107"/>
          </a:xfrm>
        </p:spPr>
        <p:txBody>
          <a:bodyPr>
            <a:normAutofit/>
          </a:bodyPr>
          <a:lstStyle/>
          <a:p>
            <a:r>
              <a:rPr lang="zh-TW" altLang="en-US" sz="1800" b="1" dirty="0">
                <a:ea typeface="微軟正黑體" panose="020B0604030504040204" pitchFamily="34" charset="-120"/>
              </a:rPr>
              <a:t>題目原始圖片</a:t>
            </a:r>
          </a:p>
          <a:p>
            <a:pPr marL="0" indent="0">
              <a:buNone/>
            </a:pPr>
            <a:r>
              <a:rPr lang="zh-TW" altLang="en-US" sz="1800" b="1" dirty="0">
                <a:ea typeface="微軟正黑體" panose="020B0604030504040204" pitchFamily="34" charset="-120"/>
              </a:rPr>
              <a:t>（右圖）</a:t>
            </a:r>
          </a:p>
        </p:txBody>
      </p:sp>
      <p:pic>
        <p:nvPicPr>
          <p:cNvPr id="6" name="圖片 5"/>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620375" y="759967"/>
            <a:ext cx="818284" cy="1454727"/>
          </a:xfrm>
          <a:prstGeom prst="rect">
            <a:avLst/>
          </a:prstGeom>
          <a:ln>
            <a:noFill/>
          </a:ln>
          <a:effectLst>
            <a:outerShdw blurRad="292100" dist="139700" dir="2700000" algn="tl" rotWithShape="0">
              <a:srgbClr val="333333">
                <a:alpha val="65000"/>
              </a:srgbClr>
            </a:outerShdw>
          </a:effectLst>
        </p:spPr>
      </p:pic>
      <p:pic>
        <p:nvPicPr>
          <p:cNvPr id="7" name="圖片 6"/>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3212956" y="1958784"/>
            <a:ext cx="2583786" cy="459339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9933742"/>
      </p:ext>
    </p:extLst>
  </p:cSld>
  <p:clrMapOvr>
    <a:masterClrMapping/>
  </p:clrMapOvr>
</p:sld>
</file>

<file path=ppt/theme/theme1.xml><?xml version="1.0" encoding="utf-8"?>
<a:theme xmlns:a="http://schemas.openxmlformats.org/drawingml/2006/main" name="小水滴">
  <a:themeElements>
    <a:clrScheme name="小水滴">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小水滴">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小水滴">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小水滴</Template>
  <TotalTime>101</TotalTime>
  <Words>3795</Words>
  <Application>Microsoft Macintosh PowerPoint</Application>
  <PresentationFormat>寬螢幕</PresentationFormat>
  <Paragraphs>91</Paragraphs>
  <Slides>21</Slides>
  <Notes>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21</vt:i4>
      </vt:variant>
    </vt:vector>
  </HeadingPairs>
  <TitlesOfParts>
    <vt:vector size="26" baseType="lpstr">
      <vt:lpstr>微軟正黑體</vt:lpstr>
      <vt:lpstr>Arial</vt:lpstr>
      <vt:lpstr>Consolas</vt:lpstr>
      <vt:lpstr>Tw Cen MT</vt:lpstr>
      <vt:lpstr>小水滴</vt:lpstr>
      <vt:lpstr>第三十二組小組專題紀錄</vt:lpstr>
      <vt:lpstr>                      題目一－辨識硬幣種類</vt:lpstr>
      <vt:lpstr>   題目一　辨識硬幣種類</vt:lpstr>
      <vt:lpstr>                      題目一－辨識硬幣種類</vt:lpstr>
      <vt:lpstr>                      題目一－辨識硬幣種類</vt:lpstr>
      <vt:lpstr>                      題目一－辨識硬幣種類</vt:lpstr>
      <vt:lpstr>               題目二－利用霍夫線分辨出磁磚邊緣</vt:lpstr>
      <vt:lpstr>  利用霍夫線分辨出磁磚邊緣 題目二</vt:lpstr>
      <vt:lpstr>                 題目二－利用霍夫線分辨出磁磚邊緣</vt:lpstr>
      <vt:lpstr>　　　　題目二－利用霍夫線分辨出磁磚邊緣</vt:lpstr>
      <vt:lpstr>　　　　題目二－利用霍夫線分辨出磁磚邊緣</vt:lpstr>
      <vt:lpstr>               　　題目三－辨識硬幣與鈔票種類</vt:lpstr>
      <vt:lpstr>　辨識硬幣與鈔票種類 題目三</vt:lpstr>
      <vt:lpstr>　　　　　　題目三－辨識硬幣與鈔票種類</vt:lpstr>
      <vt:lpstr>　　　　　　題目三－辨識硬幣與鈔票種類</vt:lpstr>
      <vt:lpstr>　　　　　　題目三－辨識硬幣與鈔票種類</vt:lpstr>
      <vt:lpstr>               　題目四－影像金字塔混和圖片</vt:lpstr>
      <vt:lpstr>               　題目四－影像金字塔混和圖片</vt:lpstr>
      <vt:lpstr>　影像金字塔混和圖片 題目四</vt:lpstr>
      <vt:lpstr>　　　　　題目四－影像金字塔混和片</vt:lpstr>
      <vt:lpstr>　　　　　題目四－影像金字塔混和片</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管理資訊系統第I組</dc:title>
  <dc:creator>Li-Wei Liu</dc:creator>
  <cp:lastModifiedBy>Kuo Tzu-Lin</cp:lastModifiedBy>
  <cp:revision>44</cp:revision>
  <dcterms:created xsi:type="dcterms:W3CDTF">2021-03-09T02:51:49Z</dcterms:created>
  <dcterms:modified xsi:type="dcterms:W3CDTF">2021-03-28T16:34:08Z</dcterms:modified>
</cp:coreProperties>
</file>

<file path=docProps/thumbnail.jpeg>
</file>